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89" r:id="rId2"/>
    <p:sldId id="322" r:id="rId3"/>
    <p:sldId id="325" r:id="rId4"/>
    <p:sldId id="329" r:id="rId5"/>
    <p:sldId id="327"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der, Bianca" initials="BB" lastIdx="32" clrIdx="0">
    <p:extLst>
      <p:ext uri="{19B8F6BF-5375-455C-9EA6-DF929625EA0E}">
        <p15:presenceInfo xmlns:p15="http://schemas.microsoft.com/office/powerpoint/2012/main" userId="S::b.bender@novotergum.de::f0e83a3b-6f5e-46a4-bebc-319c6d210f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59C00"/>
    <a:srgbClr val="DF8E17"/>
    <a:srgbClr val="565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884" autoAdjust="0"/>
  </p:normalViewPr>
  <p:slideViewPr>
    <p:cSldViewPr snapToGrid="0">
      <p:cViewPr varScale="1">
        <p:scale>
          <a:sx n="82" d="100"/>
          <a:sy n="82" d="100"/>
        </p:scale>
        <p:origin x="65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E3A8A-4010-435B-9BE2-43C35B6FA96A}" type="datetimeFigureOut">
              <a:rPr lang="de-DE" smtClean="0"/>
              <a:pPr/>
              <a:t>19.02.2023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BB81-D5EB-4969-8CEB-3EFB705D29FE}" type="slidenum">
              <a:rPr lang="de-DE" smtClean="0"/>
              <a:pPr/>
              <a:t>‹Nr.›</a:t>
            </a:fld>
            <a:endParaRPr lang="de-DE"/>
          </a:p>
        </p:txBody>
      </p:sp>
    </p:spTree>
    <p:extLst>
      <p:ext uri="{BB962C8B-B14F-4D97-AF65-F5344CB8AC3E}">
        <p14:creationId xmlns:p14="http://schemas.microsoft.com/office/powerpoint/2010/main" val="997278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8DF28A76-D8A4-48C4-94F3-BB2EFDB588F9}"/>
              </a:ext>
            </a:extLst>
          </p:cNvPr>
          <p:cNvSpPr>
            <a:spLocks noGrp="1"/>
          </p:cNvSpPr>
          <p:nvPr>
            <p:ph type="pic" sz="quarter" idx="10" hasCustomPrompt="1"/>
          </p:nvPr>
        </p:nvSpPr>
        <p:spPr>
          <a:xfrm>
            <a:off x="634265" y="2555878"/>
            <a:ext cx="10914271" cy="3820043"/>
          </a:xfrm>
          <a:prstGeom prst="rect">
            <a:avLst/>
          </a:prstGeom>
        </p:spPr>
        <p:txBody>
          <a:bodyPr/>
          <a:lstStyle>
            <a:lvl1pPr marL="0" indent="0">
              <a:buFontTx/>
              <a:buNone/>
              <a:defRPr/>
            </a:lvl1pPr>
          </a:lstStyle>
          <a:p>
            <a:r>
              <a:rPr lang="de-DE" dirty="0"/>
              <a:t>Titelbild einfügen</a:t>
            </a:r>
          </a:p>
        </p:txBody>
      </p:sp>
      <p:sp>
        <p:nvSpPr>
          <p:cNvPr id="7" name="Rechteck 6">
            <a:extLst>
              <a:ext uri="{FF2B5EF4-FFF2-40B4-BE49-F238E27FC236}">
                <a16:creationId xmlns:a16="http://schemas.microsoft.com/office/drawing/2014/main" id="{615DD7D0-2AE5-4BC1-A068-A3B02DCB9603}"/>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C32A32BE-4ABD-45ED-A571-FBFD590FACF8}"/>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52A87F81-0820-4E3A-8694-21CA18F807B0}"/>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999A3914-B61F-4122-83FC-FCA035056F9D}"/>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a:extLst>
              <a:ext uri="{FF2B5EF4-FFF2-40B4-BE49-F238E27FC236}">
                <a16:creationId xmlns:a16="http://schemas.microsoft.com/office/drawing/2014/main" id="{60EE34C9-C37F-4AE3-B3BB-FCD302CDD054}"/>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Titel 2">
            <a:extLst>
              <a:ext uri="{FF2B5EF4-FFF2-40B4-BE49-F238E27FC236}">
                <a16:creationId xmlns:a16="http://schemas.microsoft.com/office/drawing/2014/main" id="{B88091AE-53A0-4DAB-976A-729A2890C435}"/>
              </a:ext>
            </a:extLst>
          </p:cNvPr>
          <p:cNvSpPr>
            <a:spLocks noGrp="1"/>
          </p:cNvSpPr>
          <p:nvPr>
            <p:ph type="ctrTitle" idx="4294967295"/>
          </p:nvPr>
        </p:nvSpPr>
        <p:spPr>
          <a:xfrm>
            <a:off x="1267886" y="641353"/>
            <a:ext cx="6633633" cy="1055663"/>
          </a:xfrm>
          <a:prstGeom prst="rect">
            <a:avLst/>
          </a:prstGeom>
        </p:spPr>
        <p:txBody>
          <a:bodyPr>
            <a:normAutofit/>
          </a:bodyPr>
          <a:lstStyle>
            <a:lvl1pPr>
              <a:defRPr sz="3200" b="1">
                <a:solidFill>
                  <a:schemeClr val="tx1">
                    <a:lumMod val="65000"/>
                    <a:lumOff val="35000"/>
                  </a:schemeClr>
                </a:solidFill>
                <a:latin typeface="Arial" panose="020B0604020202020204" pitchFamily="34" charset="0"/>
                <a:cs typeface="Arial" panose="020B0604020202020204" pitchFamily="34" charset="0"/>
              </a:defRPr>
            </a:lvl1pPr>
          </a:lstStyle>
          <a:p>
            <a:r>
              <a:rPr lang="de-DE"/>
              <a:t>Mastertitelformat bearbeiten</a:t>
            </a:r>
            <a:endParaRPr lang="de-DE" dirty="0"/>
          </a:p>
        </p:txBody>
      </p:sp>
      <p:sp>
        <p:nvSpPr>
          <p:cNvPr id="18" name="Untertitel 3">
            <a:extLst>
              <a:ext uri="{FF2B5EF4-FFF2-40B4-BE49-F238E27FC236}">
                <a16:creationId xmlns:a16="http://schemas.microsoft.com/office/drawing/2014/main" id="{7CEE7DDE-FA7B-4A5F-AB17-7FA5BF09BC79}"/>
              </a:ext>
            </a:extLst>
          </p:cNvPr>
          <p:cNvSpPr>
            <a:spLocks noGrp="1"/>
          </p:cNvSpPr>
          <p:nvPr>
            <p:ph type="subTitle" idx="4294967295"/>
          </p:nvPr>
        </p:nvSpPr>
        <p:spPr>
          <a:xfrm>
            <a:off x="1267886" y="1697014"/>
            <a:ext cx="6633633" cy="473075"/>
          </a:xfrm>
          <a:prstGeom prst="rect">
            <a:avLst/>
          </a:prstGeom>
        </p:spPr>
        <p:txBody>
          <a:bodyPr>
            <a:normAutofit lnSpcReduction="10000"/>
          </a:bodyPr>
          <a:lstStyle>
            <a:lvl1pPr marL="0" indent="0">
              <a:buNone/>
              <a:defRPr sz="2000">
                <a:solidFill>
                  <a:srgbClr val="F39200"/>
                </a:solidFill>
                <a:latin typeface="Arial" panose="020B0604020202020204" pitchFamily="34" charset="0"/>
                <a:cs typeface="Arial" panose="020B0604020202020204" pitchFamily="34" charset="0"/>
              </a:defRPr>
            </a:lvl1pPr>
          </a:lstStyle>
          <a:p>
            <a:r>
              <a:rPr lang="de-DE"/>
              <a:t>Master-Untertitelformat bearbeiten</a:t>
            </a:r>
            <a:endParaRPr lang="de-DE" dirty="0"/>
          </a:p>
        </p:txBody>
      </p:sp>
      <p:sp>
        <p:nvSpPr>
          <p:cNvPr id="19" name="Bildplatzhalter 18">
            <a:extLst>
              <a:ext uri="{FF2B5EF4-FFF2-40B4-BE49-F238E27FC236}">
                <a16:creationId xmlns:a16="http://schemas.microsoft.com/office/drawing/2014/main" id="{E82DFB68-91BC-4C6F-BC40-EF6B1312FF8C}"/>
              </a:ext>
            </a:extLst>
          </p:cNvPr>
          <p:cNvSpPr>
            <a:spLocks noGrp="1"/>
          </p:cNvSpPr>
          <p:nvPr>
            <p:ph type="pic" sz="quarter" idx="11" hasCustomPrompt="1"/>
          </p:nvPr>
        </p:nvSpPr>
        <p:spPr>
          <a:xfrm>
            <a:off x="8454702" y="621750"/>
            <a:ext cx="3103033" cy="1548340"/>
          </a:xfrm>
          <a:prstGeom prst="rect">
            <a:avLst/>
          </a:prstGeom>
        </p:spPr>
        <p:txBody>
          <a:bodyPr/>
          <a:lstStyle>
            <a:lvl1pPr marL="0" indent="0">
              <a:buFontTx/>
              <a:buNone/>
              <a:defRPr/>
            </a:lvl1pPr>
          </a:lstStyle>
          <a:p>
            <a:r>
              <a:rPr lang="de-DE" dirty="0"/>
              <a:t>NT Logo einfügen</a:t>
            </a:r>
          </a:p>
        </p:txBody>
      </p:sp>
      <p:sp>
        <p:nvSpPr>
          <p:cNvPr id="14" name="Rechteck 13">
            <a:extLst>
              <a:ext uri="{FF2B5EF4-FFF2-40B4-BE49-F238E27FC236}">
                <a16:creationId xmlns:a16="http://schemas.microsoft.com/office/drawing/2014/main" id="{12CCF8C6-F8C2-4155-B185-CB968EA02A46}"/>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71A40159-8C10-447C-A2FA-137B6D89FDAE}"/>
              </a:ext>
            </a:extLst>
          </p:cNvPr>
          <p:cNvSpPr>
            <a:spLocks noGrp="1"/>
          </p:cNvSpPr>
          <p:nvPr>
            <p:ph type="ftr" sz="quarter" idx="12"/>
          </p:nvPr>
        </p:nvSpPr>
        <p:spPr/>
        <p:txBody>
          <a:bodyPr/>
          <a:lstStyle/>
          <a:p>
            <a:r>
              <a:rPr lang="de-DE"/>
              <a:t>Therapieliegen  |  QM  |  Stand: 19.02.2023</a:t>
            </a:r>
            <a:endParaRPr lang="de-DE" dirty="0"/>
          </a:p>
        </p:txBody>
      </p:sp>
      <p:sp>
        <p:nvSpPr>
          <p:cNvPr id="4" name="Foliennummernplatzhalter 3">
            <a:extLst>
              <a:ext uri="{FF2B5EF4-FFF2-40B4-BE49-F238E27FC236}">
                <a16:creationId xmlns:a16="http://schemas.microsoft.com/office/drawing/2014/main" id="{9FE6DD48-EDCF-4678-AC50-331C9A8A69E0}"/>
              </a:ext>
            </a:extLst>
          </p:cNvPr>
          <p:cNvSpPr>
            <a:spLocks noGrp="1"/>
          </p:cNvSpPr>
          <p:nvPr>
            <p:ph type="sldNum" sz="quarter" idx="13"/>
          </p:nvPr>
        </p:nvSpPr>
        <p:spPr/>
        <p:txBody>
          <a:bodyPr/>
          <a:lstStyle/>
          <a:p>
            <a:fld id="{053D595E-183D-41C2-8C63-EDF57902016D}" type="slidenum">
              <a:rPr lang="de-DE" smtClean="0"/>
              <a:pPr/>
              <a:t>‹Nr.›</a:t>
            </a:fld>
            <a:endParaRPr lang="de-DE" dirty="0"/>
          </a:p>
        </p:txBody>
      </p:sp>
    </p:spTree>
    <p:extLst>
      <p:ext uri="{BB962C8B-B14F-4D97-AF65-F5344CB8AC3E}">
        <p14:creationId xmlns:p14="http://schemas.microsoft.com/office/powerpoint/2010/main" val="242796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Überschrif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B392EC-A228-4565-AE17-974657A07ACF}"/>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CB11625F-8DAF-47BA-810B-379204C51C2E}"/>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59C4A691-97FB-42A5-9826-7BED0F40AAEE}"/>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AD8150D6-3FDD-4E6E-BF4E-846C39370044}"/>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D97C178A-ECD7-4545-BB80-1F87ADDD15B0}"/>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5" name="Rechteck 14">
            <a:extLst>
              <a:ext uri="{FF2B5EF4-FFF2-40B4-BE49-F238E27FC236}">
                <a16:creationId xmlns:a16="http://schemas.microsoft.com/office/drawing/2014/main" id="{C3C76FF5-E4FF-469E-BE56-FDF50E7B4372}"/>
              </a:ext>
            </a:extLst>
          </p:cNvPr>
          <p:cNvSpPr/>
          <p:nvPr userDrawn="1"/>
        </p:nvSpPr>
        <p:spPr>
          <a:xfrm>
            <a:off x="1243864" y="1194480"/>
            <a:ext cx="74645" cy="3172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Textplatzhalter 3">
            <a:extLst>
              <a:ext uri="{FF2B5EF4-FFF2-40B4-BE49-F238E27FC236}">
                <a16:creationId xmlns:a16="http://schemas.microsoft.com/office/drawing/2014/main" id="{9FA47685-0ADE-4EBA-A6C2-CE409F5CA58E}"/>
              </a:ext>
            </a:extLst>
          </p:cNvPr>
          <p:cNvSpPr>
            <a:spLocks noGrp="1"/>
          </p:cNvSpPr>
          <p:nvPr>
            <p:ph type="body" sz="quarter" idx="13" hasCustomPrompt="1"/>
          </p:nvPr>
        </p:nvSpPr>
        <p:spPr>
          <a:xfrm>
            <a:off x="1490781" y="1165919"/>
            <a:ext cx="7981467" cy="527050"/>
          </a:xfrm>
          <a:prstGeom prst="rect">
            <a:avLst/>
          </a:prstGeom>
        </p:spPr>
        <p:txBody>
          <a:bodyPr/>
          <a:lstStyle>
            <a:lvl1pPr marL="0" indent="0">
              <a:buNone/>
              <a:defRPr b="1">
                <a:solidFill>
                  <a:schemeClr val="tx1">
                    <a:lumMod val="65000"/>
                    <a:lumOff val="35000"/>
                  </a:schemeClr>
                </a:solidFill>
                <a:latin typeface="Arial" panose="020B0604020202020204" pitchFamily="34" charset="0"/>
                <a:cs typeface="Arial" panose="020B0604020202020204" pitchFamily="34" charset="0"/>
              </a:defRPr>
            </a:lvl1pPr>
          </a:lstStyle>
          <a:p>
            <a:pPr lvl="0"/>
            <a:r>
              <a:rPr lang="de-DE" dirty="0"/>
              <a:t>Überschrift</a:t>
            </a:r>
          </a:p>
        </p:txBody>
      </p:sp>
      <p:sp>
        <p:nvSpPr>
          <p:cNvPr id="18" name="Slide Number Placeholder 3">
            <a:extLst>
              <a:ext uri="{FF2B5EF4-FFF2-40B4-BE49-F238E27FC236}">
                <a16:creationId xmlns:a16="http://schemas.microsoft.com/office/drawing/2014/main" id="{8CCBEAE9-1E67-40A2-B5DC-1A7D17C82233}"/>
              </a:ext>
            </a:extLst>
          </p:cNvPr>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19" name="Titel 1">
            <a:extLst>
              <a:ext uri="{FF2B5EF4-FFF2-40B4-BE49-F238E27FC236}">
                <a16:creationId xmlns:a16="http://schemas.microsoft.com/office/drawing/2014/main" id="{750A3192-EB2D-476F-B720-6DC0107B2328}"/>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6" name="Picture 6" descr="Qualitätsmanagement in der Zahnarztpraxis">
            <a:extLst>
              <a:ext uri="{FF2B5EF4-FFF2-40B4-BE49-F238E27FC236}">
                <a16:creationId xmlns:a16="http://schemas.microsoft.com/office/drawing/2014/main" id="{B4341E86-AB43-428F-9270-1BCB0EB3F3F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261E344A-C94E-485F-835A-479802E8EBC2}"/>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F88C7FF4-69D3-40B3-88B2-78260392BB02}"/>
              </a:ext>
            </a:extLst>
          </p:cNvPr>
          <p:cNvSpPr>
            <a:spLocks noGrp="1"/>
          </p:cNvSpPr>
          <p:nvPr>
            <p:ph type="ftr" sz="quarter" idx="14"/>
          </p:nvPr>
        </p:nvSpPr>
        <p:spPr/>
        <p:txBody>
          <a:bodyPr/>
          <a:lstStyle/>
          <a:p>
            <a:r>
              <a:rPr lang="de-DE"/>
              <a:t>Therapieliegen  |  QM  |  Stand: 19.02.2023</a:t>
            </a:r>
            <a:endParaRPr lang="de-DE" dirty="0"/>
          </a:p>
        </p:txBody>
      </p:sp>
    </p:spTree>
    <p:extLst>
      <p:ext uri="{BB962C8B-B14F-4D97-AF65-F5344CB8AC3E}">
        <p14:creationId xmlns:p14="http://schemas.microsoft.com/office/powerpoint/2010/main" val="10467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Picture 6" descr="Qualitätsmanagement in der Zahnarztpraxis">
            <a:extLst>
              <a:ext uri="{FF2B5EF4-FFF2-40B4-BE49-F238E27FC236}">
                <a16:creationId xmlns:a16="http://schemas.microsoft.com/office/drawing/2014/main" id="{38E61E5D-D1A1-4499-807E-EC334AB23761}"/>
              </a:ext>
            </a:extLst>
          </p:cNvPr>
          <p:cNvPicPr>
            <a:picLocks noChangeAspect="1" noChangeArrowheads="1"/>
          </p:cNvPicPr>
          <p:nvPr userDrawn="1"/>
        </p:nvPicPr>
        <p:blipFill rotWithShape="1">
          <a:blip r:embed="rId2"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a:extLst>
              <a:ext uri="{FF2B5EF4-FFF2-40B4-BE49-F238E27FC236}">
                <a16:creationId xmlns:a16="http://schemas.microsoft.com/office/drawing/2014/main" id="{30F75CC1-45DD-47F6-ADA8-0492FE4F2563}"/>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2B98A539-CD4C-4794-B228-9D67C90F8296}"/>
              </a:ext>
            </a:extLst>
          </p:cNvPr>
          <p:cNvSpPr>
            <a:spLocks noGrp="1"/>
          </p:cNvSpPr>
          <p:nvPr>
            <p:ph type="ftr" sz="quarter" idx="13"/>
          </p:nvPr>
        </p:nvSpPr>
        <p:spPr/>
        <p:txBody>
          <a:bodyPr/>
          <a:lstStyle/>
          <a:p>
            <a:r>
              <a:rPr lang="de-DE"/>
              <a:t>Therapieliegen  |  QM  |  Stand: 19.02.2023</a:t>
            </a:r>
            <a:endParaRPr lang="de-DE" dirty="0"/>
          </a:p>
        </p:txBody>
      </p:sp>
    </p:spTree>
    <p:extLst>
      <p:ext uri="{BB962C8B-B14F-4D97-AF65-F5344CB8AC3E}">
        <p14:creationId xmlns:p14="http://schemas.microsoft.com/office/powerpoint/2010/main" val="10672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lgeseit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93231" y="6303718"/>
            <a:ext cx="651120" cy="365125"/>
          </a:xfrm>
        </p:spPr>
        <p:txBody>
          <a:bodyPr/>
          <a:lstStyle>
            <a:lvl1pPr algn="ctr">
              <a:defRPr/>
            </a:lvl1pPr>
          </a:lstStyle>
          <a:p>
            <a:fld id="{053D595E-183D-41C2-8C63-EDF57902016D}" type="slidenum">
              <a:rPr lang="de-DE" smtClean="0"/>
              <a:pPr/>
              <a:t>‹Nr.›</a:t>
            </a:fld>
            <a:endParaRPr lang="de-DE"/>
          </a:p>
        </p:txBody>
      </p:sp>
      <p:sp>
        <p:nvSpPr>
          <p:cNvPr id="6" name="Rechteck 5">
            <a:extLst>
              <a:ext uri="{FF2B5EF4-FFF2-40B4-BE49-F238E27FC236}">
                <a16:creationId xmlns:a16="http://schemas.microsoft.com/office/drawing/2014/main" id="{544EE2C0-5C60-4C30-8280-C5EA36BE99F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a:extLst>
              <a:ext uri="{FF2B5EF4-FFF2-40B4-BE49-F238E27FC236}">
                <a16:creationId xmlns:a16="http://schemas.microsoft.com/office/drawing/2014/main" id="{EF827BBC-E29D-45A1-9C3D-BE7C97505220}"/>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a:extLst>
              <a:ext uri="{FF2B5EF4-FFF2-40B4-BE49-F238E27FC236}">
                <a16:creationId xmlns:a16="http://schemas.microsoft.com/office/drawing/2014/main" id="{E4B93E4B-29B2-4031-9FA7-C57A763A8154}"/>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4D69C588-C950-40EC-8E02-DC577545E152}"/>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09BE2CDC-A4D3-435F-8195-CA90625FB80D}"/>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Titel 1">
            <a:extLst>
              <a:ext uri="{FF2B5EF4-FFF2-40B4-BE49-F238E27FC236}">
                <a16:creationId xmlns:a16="http://schemas.microsoft.com/office/drawing/2014/main" id="{21537899-AAC5-4606-912E-ADFA4FE257C1}"/>
              </a:ext>
            </a:extLst>
          </p:cNvPr>
          <p:cNvSpPr txBox="1">
            <a:spLocks/>
          </p:cNvSpPr>
          <p:nvPr userDrawn="1"/>
        </p:nvSpPr>
        <p:spPr>
          <a:xfrm rot="16200000">
            <a:off x="10969519" y="5611663"/>
            <a:ext cx="1298544" cy="289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1100" dirty="0">
                <a:solidFill>
                  <a:schemeClr val="bg1">
                    <a:lumMod val="85000"/>
                  </a:schemeClr>
                </a:solidFill>
                <a:latin typeface="Arial" panose="020B0604020202020204" pitchFamily="34" charset="0"/>
                <a:cs typeface="Arial" panose="020B0604020202020204" pitchFamily="34" charset="0"/>
              </a:rPr>
              <a:t>NOVOTERGUM</a:t>
            </a:r>
          </a:p>
        </p:txBody>
      </p:sp>
      <p:pic>
        <p:nvPicPr>
          <p:cNvPr id="13" name="Grafik 12" descr="Ein Bild, das Wurm enthält.&#10;&#10;Automatisch generierte Beschreibung">
            <a:extLst>
              <a:ext uri="{FF2B5EF4-FFF2-40B4-BE49-F238E27FC236}">
                <a16:creationId xmlns:a16="http://schemas.microsoft.com/office/drawing/2014/main" id="{C47F73F2-554D-4A1F-A659-A731A7CEE5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75753" y="888709"/>
            <a:ext cx="3840488" cy="179832"/>
          </a:xfrm>
          <a:prstGeom prst="rect">
            <a:avLst/>
          </a:prstGeom>
        </p:spPr>
      </p:pic>
      <p:sp>
        <p:nvSpPr>
          <p:cNvPr id="3" name="Textplatzhalter 2">
            <a:extLst>
              <a:ext uri="{FF2B5EF4-FFF2-40B4-BE49-F238E27FC236}">
                <a16:creationId xmlns:a16="http://schemas.microsoft.com/office/drawing/2014/main" id="{EA0C544A-F51D-4897-BEA0-57AED7AE454B}"/>
              </a:ext>
            </a:extLst>
          </p:cNvPr>
          <p:cNvSpPr>
            <a:spLocks noGrp="1"/>
          </p:cNvSpPr>
          <p:nvPr>
            <p:ph type="body" sz="quarter" idx="13" hasCustomPrompt="1"/>
          </p:nvPr>
        </p:nvSpPr>
        <p:spPr>
          <a:xfrm>
            <a:off x="3383494" y="622794"/>
            <a:ext cx="5425017" cy="274760"/>
          </a:xfrm>
          <a:prstGeom prst="rect">
            <a:avLst/>
          </a:prstGeom>
        </p:spPr>
        <p:txBody>
          <a:bodyPr/>
          <a:lstStyle>
            <a:lvl1pPr marL="0" indent="0" algn="ctr">
              <a:buNone/>
              <a:defRPr sz="140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vl5pPr marL="1828800" indent="0">
              <a:buNone/>
              <a:defRPr sz="1400">
                <a:latin typeface="Arial" panose="020B0604020202020204" pitchFamily="34" charset="0"/>
                <a:cs typeface="Arial" panose="020B0604020202020204" pitchFamily="34" charset="0"/>
              </a:defRPr>
            </a:lvl5pPr>
          </a:lstStyle>
          <a:p>
            <a:pPr lvl="0"/>
            <a:r>
              <a:rPr lang="de-DE" dirty="0"/>
              <a:t>Überschrift Folgeseite</a:t>
            </a:r>
          </a:p>
        </p:txBody>
      </p:sp>
      <p:pic>
        <p:nvPicPr>
          <p:cNvPr id="14" name="Picture 6" descr="Qualitätsmanagement in der Zahnarztpraxis">
            <a:extLst>
              <a:ext uri="{FF2B5EF4-FFF2-40B4-BE49-F238E27FC236}">
                <a16:creationId xmlns:a16="http://schemas.microsoft.com/office/drawing/2014/main" id="{29BF93A3-2E69-43A7-BB84-1B8290D84602}"/>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alphaModFix amt="6000"/>
            <a:extLst>
              <a:ext uri="{28A0092B-C50C-407E-A947-70E740481C1C}">
                <a14:useLocalDpi xmlns:a14="http://schemas.microsoft.com/office/drawing/2010/main" val="0"/>
              </a:ext>
            </a:extLst>
          </a:blip>
          <a:srcRect t="12212" r="390" b="4887"/>
          <a:stretch/>
        </p:blipFill>
        <p:spPr bwMode="auto">
          <a:xfrm>
            <a:off x="242830" y="185734"/>
            <a:ext cx="11701515" cy="6483109"/>
          </a:xfrm>
          <a:prstGeom prst="rect">
            <a:avLst/>
          </a:prstGeom>
          <a:noFill/>
          <a:extLst>
            <a:ext uri="{909E8E84-426E-40DD-AFC4-6F175D3DCCD1}">
              <a14:hiddenFill xmlns:a14="http://schemas.microsoft.com/office/drawing/2010/main">
                <a:solidFill>
                  <a:srgbClr val="FFFFFF"/>
                </a:solidFill>
              </a14:hiddenFill>
            </a:ext>
          </a:extLst>
        </p:spPr>
      </p:pic>
      <p:sp>
        <p:nvSpPr>
          <p:cNvPr id="15" name="Rechteck 14">
            <a:extLst>
              <a:ext uri="{FF2B5EF4-FFF2-40B4-BE49-F238E27FC236}">
                <a16:creationId xmlns:a16="http://schemas.microsoft.com/office/drawing/2014/main" id="{E98A5596-1E92-4E5A-AB8D-1CED483DEA49}"/>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D8E70144-79C2-4985-8499-46A4025BDBE0}"/>
              </a:ext>
            </a:extLst>
          </p:cNvPr>
          <p:cNvSpPr>
            <a:spLocks noGrp="1"/>
          </p:cNvSpPr>
          <p:nvPr>
            <p:ph type="ftr" sz="quarter" idx="14"/>
          </p:nvPr>
        </p:nvSpPr>
        <p:spPr/>
        <p:txBody>
          <a:bodyPr/>
          <a:lstStyle/>
          <a:p>
            <a:r>
              <a:rPr lang="de-DE"/>
              <a:t>Therapieliegen  |  QM  |  Stand: 19.02.2023</a:t>
            </a:r>
            <a:endParaRPr lang="de-DE" dirty="0"/>
          </a:p>
        </p:txBody>
      </p:sp>
    </p:spTree>
    <p:extLst>
      <p:ext uri="{BB962C8B-B14F-4D97-AF65-F5344CB8AC3E}">
        <p14:creationId xmlns:p14="http://schemas.microsoft.com/office/powerpoint/2010/main" val="188578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38525" y="6303718"/>
            <a:ext cx="705827" cy="365125"/>
          </a:xfrm>
          <a:prstGeom prst="rect">
            <a:avLst/>
          </a:prstGeom>
        </p:spPr>
        <p:txBody>
          <a:bodyPr vert="horz" lIns="91440" tIns="45720" rIns="91440" bIns="45720" rtlCol="0" anchor="ctr"/>
          <a:lstStyle>
            <a:lvl1pPr algn="r">
              <a:defRPr sz="1000">
                <a:solidFill>
                  <a:schemeClr val="tx1">
                    <a:tint val="75000"/>
                  </a:schemeClr>
                </a:solidFill>
                <a:latin typeface="Arial Black" panose="020B0A04020102020204" pitchFamily="34" charset="0"/>
              </a:defRPr>
            </a:lvl1pPr>
          </a:lstStyle>
          <a:p>
            <a:fld id="{053D595E-183D-41C2-8C63-EDF57902016D}" type="slidenum">
              <a:rPr lang="de-DE" smtClean="0"/>
              <a:pPr/>
              <a:t>‹Nr.›</a:t>
            </a:fld>
            <a:endParaRPr lang="de-DE" dirty="0"/>
          </a:p>
        </p:txBody>
      </p:sp>
      <p:sp>
        <p:nvSpPr>
          <p:cNvPr id="5" name="Rechteck 4">
            <a:extLst>
              <a:ext uri="{FF2B5EF4-FFF2-40B4-BE49-F238E27FC236}">
                <a16:creationId xmlns:a16="http://schemas.microsoft.com/office/drawing/2014/main" id="{30DD76F5-8BE2-44CE-BC7B-415C6F2895D9}"/>
              </a:ext>
            </a:extLst>
          </p:cNvPr>
          <p:cNvSpPr/>
          <p:nvPr userDrawn="1"/>
        </p:nvSpPr>
        <p:spPr>
          <a:xfrm>
            <a:off x="0" y="0"/>
            <a:ext cx="12192000" cy="185738"/>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a:extLst>
              <a:ext uri="{FF2B5EF4-FFF2-40B4-BE49-F238E27FC236}">
                <a16:creationId xmlns:a16="http://schemas.microsoft.com/office/drawing/2014/main" id="{B9063C81-8B0A-4B1C-BEA8-EE9ACBA2AE62}"/>
              </a:ext>
            </a:extLst>
          </p:cNvPr>
          <p:cNvSpPr/>
          <p:nvPr userDrawn="1"/>
        </p:nvSpPr>
        <p:spPr>
          <a:xfrm rot="16200000">
            <a:off x="-1061120" y="1246861"/>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Rechteck 10">
            <a:extLst>
              <a:ext uri="{FF2B5EF4-FFF2-40B4-BE49-F238E27FC236}">
                <a16:creationId xmlns:a16="http://schemas.microsoft.com/office/drawing/2014/main" id="{A4F39DD7-F5BA-41FA-AC41-04B165FB2991}"/>
              </a:ext>
            </a:extLst>
          </p:cNvPr>
          <p:cNvSpPr/>
          <p:nvPr userDrawn="1"/>
        </p:nvSpPr>
        <p:spPr>
          <a:xfrm rot="16200000">
            <a:off x="10009860" y="4490121"/>
            <a:ext cx="4116634"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a:extLst>
              <a:ext uri="{FF2B5EF4-FFF2-40B4-BE49-F238E27FC236}">
                <a16:creationId xmlns:a16="http://schemas.microsoft.com/office/drawing/2014/main" id="{D8DC3040-96D3-4370-978D-762870E6573F}"/>
              </a:ext>
            </a:extLst>
          </p:cNvPr>
          <p:cNvSpPr/>
          <p:nvPr userDrawn="1"/>
        </p:nvSpPr>
        <p:spPr>
          <a:xfrm rot="16200000">
            <a:off x="-1934490" y="4490123"/>
            <a:ext cx="4116633" cy="24765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FB3B369C-702D-4B7C-80F4-290DAA53CF75}"/>
              </a:ext>
            </a:extLst>
          </p:cNvPr>
          <p:cNvSpPr/>
          <p:nvPr userDrawn="1"/>
        </p:nvSpPr>
        <p:spPr>
          <a:xfrm rot="16200000">
            <a:off x="10883234" y="1246858"/>
            <a:ext cx="2369893" cy="247651"/>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a:extLst>
              <a:ext uri="{FF2B5EF4-FFF2-40B4-BE49-F238E27FC236}">
                <a16:creationId xmlns:a16="http://schemas.microsoft.com/office/drawing/2014/main" id="{DBD70398-9373-4ED3-8146-DB11E9157F90}"/>
              </a:ext>
            </a:extLst>
          </p:cNvPr>
          <p:cNvSpPr/>
          <p:nvPr userDrawn="1"/>
        </p:nvSpPr>
        <p:spPr>
          <a:xfrm>
            <a:off x="0" y="6672262"/>
            <a:ext cx="12192000" cy="18573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algn="r"/>
            <a:endParaRPr lang="de-DE" sz="900" b="0" dirty="0"/>
          </a:p>
        </p:txBody>
      </p:sp>
      <p:sp>
        <p:nvSpPr>
          <p:cNvPr id="2" name="Fußzeilenplatzhalter 1">
            <a:extLst>
              <a:ext uri="{FF2B5EF4-FFF2-40B4-BE49-F238E27FC236}">
                <a16:creationId xmlns:a16="http://schemas.microsoft.com/office/drawing/2014/main" id="{B180EA1E-B10F-4B16-A26D-10689F052BE2}"/>
              </a:ext>
            </a:extLst>
          </p:cNvPr>
          <p:cNvSpPr>
            <a:spLocks noGrp="1"/>
          </p:cNvSpPr>
          <p:nvPr>
            <p:ph type="ftr" sz="quarter" idx="3"/>
          </p:nvPr>
        </p:nvSpPr>
        <p:spPr>
          <a:xfrm>
            <a:off x="9481348" y="6670552"/>
            <a:ext cx="2463000" cy="189157"/>
          </a:xfrm>
          <a:prstGeom prst="rect">
            <a:avLst/>
          </a:prstGeom>
          <a:ln>
            <a:noFill/>
          </a:ln>
        </p:spPr>
        <p:txBody>
          <a:bodyPr vert="horz" lIns="91440" tIns="45720" rIns="91440" bIns="45720" rtlCol="0" anchor="ctr"/>
          <a:lstStyle>
            <a:lvl1pPr algn="r">
              <a:defRPr sz="900">
                <a:solidFill>
                  <a:schemeClr val="bg1">
                    <a:lumMod val="85000"/>
                  </a:schemeClr>
                </a:solidFill>
              </a:defRPr>
            </a:lvl1pPr>
          </a:lstStyle>
          <a:p>
            <a:r>
              <a:rPr lang="de-DE"/>
              <a:t>Therapieliegen  |  QM  |  Stand: 19.02.2023</a:t>
            </a:r>
            <a:endParaRPr lang="de-DE" dirty="0"/>
          </a:p>
        </p:txBody>
      </p:sp>
    </p:spTree>
    <p:extLst>
      <p:ext uri="{BB962C8B-B14F-4D97-AF65-F5344CB8AC3E}">
        <p14:creationId xmlns:p14="http://schemas.microsoft.com/office/powerpoint/2010/main" val="1137772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tock.adobe.com/de/images/manikin-bullhorn/89335752?prev_url=detail"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130C9FD0-4CC6-4250-9BE2-27837E809833}"/>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9423" b="19218"/>
          <a:stretch/>
        </p:blipFill>
        <p:spPr bwMode="auto">
          <a:xfrm>
            <a:off x="685176" y="1325516"/>
            <a:ext cx="11045581" cy="5253188"/>
          </a:xfrm>
          <a:prstGeom prst="rect">
            <a:avLst/>
          </a:prstGeom>
          <a:noFill/>
          <a:extLst>
            <a:ext uri="{909E8E84-426E-40DD-AFC4-6F175D3DCCD1}">
              <a14:hiddenFill xmlns:a14="http://schemas.microsoft.com/office/drawing/2010/main">
                <a:solidFill>
                  <a:srgbClr val="FFFFFF"/>
                </a:solidFill>
              </a14:hiddenFill>
            </a:ext>
          </a:extLst>
        </p:spPr>
      </p:pic>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2"/>
          </p:nvPr>
        </p:nvSpPr>
        <p:spPr/>
        <p:txBody>
          <a:bodyPr/>
          <a:lstStyle/>
          <a:p>
            <a:r>
              <a:rPr lang="de-DE"/>
              <a:t>Therapieliegen  |  QM  |  Stand: 19.02.2023</a:t>
            </a:r>
            <a:endParaRPr lang="de-DE" dirty="0"/>
          </a:p>
        </p:txBody>
      </p:sp>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3"/>
          </p:nvPr>
        </p:nvSpPr>
        <p:spPr/>
        <p:txBody>
          <a:bodyPr/>
          <a:lstStyle/>
          <a:p>
            <a:fld id="{053D595E-183D-41C2-8C63-EDF57902016D}" type="slidenum">
              <a:rPr lang="de-DE" smtClean="0"/>
              <a:pPr/>
              <a:t>1</a:t>
            </a:fld>
            <a:endParaRPr lang="de-DE" dirty="0"/>
          </a:p>
        </p:txBody>
      </p:sp>
      <p:sp>
        <p:nvSpPr>
          <p:cNvPr id="6" name="Textfeld 5">
            <a:extLst>
              <a:ext uri="{FF2B5EF4-FFF2-40B4-BE49-F238E27FC236}">
                <a16:creationId xmlns:a16="http://schemas.microsoft.com/office/drawing/2014/main" id="{AA39B422-BDEF-47AD-87DB-CDDA2370B627}"/>
              </a:ext>
            </a:extLst>
          </p:cNvPr>
          <p:cNvSpPr txBox="1"/>
          <p:nvPr/>
        </p:nvSpPr>
        <p:spPr>
          <a:xfrm>
            <a:off x="9068278" y="1051071"/>
            <a:ext cx="3037883" cy="369332"/>
          </a:xfrm>
          <a:prstGeom prst="rect">
            <a:avLst/>
          </a:prstGeom>
          <a:solidFill>
            <a:schemeClr val="bg1">
              <a:lumMod val="75000"/>
            </a:schemeClr>
          </a:solidFill>
        </p:spPr>
        <p:txBody>
          <a:bodyPr wrap="none" rtlCol="0">
            <a:spAutoFit/>
          </a:bodyPr>
          <a:lstStyle/>
          <a:p>
            <a:r>
              <a:rPr lang="de-DE" dirty="0"/>
              <a:t>Von der BGW zur Verwendung</a:t>
            </a:r>
          </a:p>
        </p:txBody>
      </p:sp>
      <p:sp>
        <p:nvSpPr>
          <p:cNvPr id="8" name="Titel 7">
            <a:extLst>
              <a:ext uri="{FF2B5EF4-FFF2-40B4-BE49-F238E27FC236}">
                <a16:creationId xmlns:a16="http://schemas.microsoft.com/office/drawing/2014/main" id="{2CAF2305-9952-469A-7615-662DE38004FE}"/>
              </a:ext>
            </a:extLst>
          </p:cNvPr>
          <p:cNvSpPr>
            <a:spLocks noGrp="1"/>
          </p:cNvSpPr>
          <p:nvPr>
            <p:ph type="ctrTitle" idx="4294967295"/>
          </p:nvPr>
        </p:nvSpPr>
        <p:spPr>
          <a:xfrm>
            <a:off x="573209" y="464294"/>
            <a:ext cx="11045581" cy="739355"/>
          </a:xfrm>
        </p:spPr>
        <p:txBody>
          <a:bodyPr>
            <a:normAutofit fontScale="90000"/>
          </a:bodyPr>
          <a:lstStyle/>
          <a:p>
            <a:r>
              <a:rPr lang="de-DE" sz="3600" b="1" dirty="0">
                <a:solidFill>
                  <a:schemeClr val="tx1"/>
                </a:solidFill>
              </a:rPr>
              <a:t>Risiken an höhenverstellbaren Therapieliegen</a:t>
            </a:r>
            <a:br>
              <a:rPr lang="de-DE" sz="3200" b="1" dirty="0">
                <a:solidFill>
                  <a:schemeClr val="tx1"/>
                </a:solidFill>
              </a:rPr>
            </a:br>
            <a:endParaRPr lang="de-DE" dirty="0"/>
          </a:p>
        </p:txBody>
      </p:sp>
    </p:spTree>
    <p:extLst>
      <p:ext uri="{BB962C8B-B14F-4D97-AF65-F5344CB8AC3E}">
        <p14:creationId xmlns:p14="http://schemas.microsoft.com/office/powerpoint/2010/main" val="140337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2</a:t>
            </a:fld>
            <a:endParaRPr lang="de-DE" dirty="0"/>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Therapieliegen  |  QM  |  Stand: 19.02.2023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94831" y="992126"/>
            <a:ext cx="3446777"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Ergonomie und Risiko</a:t>
            </a:r>
          </a:p>
        </p:txBody>
      </p:sp>
      <p:sp>
        <p:nvSpPr>
          <p:cNvPr id="9" name="Textfeld 8">
            <a:extLst>
              <a:ext uri="{FF2B5EF4-FFF2-40B4-BE49-F238E27FC236}">
                <a16:creationId xmlns:a16="http://schemas.microsoft.com/office/drawing/2014/main" id="{E430D447-213F-4824-91FC-E44010428E8C}"/>
              </a:ext>
            </a:extLst>
          </p:cNvPr>
          <p:cNvSpPr txBox="1"/>
          <p:nvPr/>
        </p:nvSpPr>
        <p:spPr>
          <a:xfrm>
            <a:off x="1094831" y="1682863"/>
            <a:ext cx="7143750" cy="5062924"/>
          </a:xfrm>
          <a:prstGeom prst="rect">
            <a:avLst/>
          </a:prstGeom>
          <a:noFill/>
        </p:spPr>
        <p:txBody>
          <a:bodyPr wrap="square">
            <a:spAutoFit/>
          </a:bodyPr>
          <a:lstStyle/>
          <a:p>
            <a:pPr>
              <a:spcAft>
                <a:spcPts val="600"/>
              </a:spcAft>
            </a:pPr>
            <a:r>
              <a:rPr lang="de-DE" dirty="0">
                <a:solidFill>
                  <a:srgbClr val="00B050"/>
                </a:solidFill>
                <a:effectLst/>
                <a:latin typeface="Arial" pitchFamily="34" charset="0"/>
                <a:ea typeface="Times New Roman" panose="02020603050405020304" pitchFamily="18" charset="0"/>
                <a:cs typeface="Arial" pitchFamily="34" charset="0"/>
              </a:rPr>
              <a:t>Aus Sicht der Ergonomie sind energetisch höhenverstellbare Liegen aus unserem Unternehmen nicht mehr wegzudenken. </a:t>
            </a:r>
          </a:p>
          <a:p>
            <a:pPr>
              <a:spcAft>
                <a:spcPts val="600"/>
              </a:spcAft>
            </a:pPr>
            <a:r>
              <a:rPr lang="de-DE" dirty="0">
                <a:solidFill>
                  <a:srgbClr val="00B050"/>
                </a:solidFill>
                <a:effectLst/>
                <a:latin typeface="Arial" pitchFamily="34" charset="0"/>
                <a:ea typeface="Times New Roman" panose="02020603050405020304" pitchFamily="18" charset="0"/>
                <a:cs typeface="Arial" pitchFamily="34" charset="0"/>
              </a:rPr>
              <a:t>Sie bergen </a:t>
            </a:r>
            <a:r>
              <a:rPr lang="de-DE" dirty="0">
                <a:solidFill>
                  <a:srgbClr val="00B050"/>
                </a:solidFill>
                <a:latin typeface="Arial" pitchFamily="34" charset="0"/>
                <a:ea typeface="Times New Roman" panose="02020603050405020304" pitchFamily="18" charset="0"/>
                <a:cs typeface="Arial" pitchFamily="34" charset="0"/>
              </a:rPr>
              <a:t>jedoch Gefahren für Beschäftigte, Patienten und Dritte, </a:t>
            </a:r>
            <a:r>
              <a:rPr lang="de-DE" dirty="0">
                <a:solidFill>
                  <a:srgbClr val="00B050"/>
                </a:solidFill>
                <a:effectLst/>
                <a:latin typeface="Arial" pitchFamily="34" charset="0"/>
                <a:ea typeface="Times New Roman" panose="02020603050405020304" pitchFamily="18" charset="0"/>
                <a:cs typeface="Arial" pitchFamily="34" charset="0"/>
              </a:rPr>
              <a:t>bei unsachgemäßer oder unkontrollierter Betätigung sowie fehlender oder ungenutzter Schutzeinrichtung.</a:t>
            </a:r>
            <a:r>
              <a:rPr lang="de-DE" dirty="0">
                <a:solidFill>
                  <a:srgbClr val="00B050"/>
                </a:solidFill>
                <a:latin typeface="Arial" pitchFamily="34" charset="0"/>
                <a:cs typeface="Arial" pitchFamily="34" charset="0"/>
              </a:rPr>
              <a:t> Es kann zur Selbsteinklemmung mit erheblichen Quetschverletzungen kommen.</a:t>
            </a:r>
            <a:endParaRPr lang="de-DE" dirty="0">
              <a:solidFill>
                <a:srgbClr val="00B050"/>
              </a:solidFill>
              <a:effectLst/>
              <a:latin typeface="Arial" pitchFamily="34" charset="0"/>
              <a:ea typeface="Times New Roman" panose="02020603050405020304" pitchFamily="18" charset="0"/>
              <a:cs typeface="Arial" pitchFamily="34" charset="0"/>
            </a:endParaRPr>
          </a:p>
          <a:p>
            <a:pPr>
              <a:spcAft>
                <a:spcPts val="600"/>
              </a:spcAft>
            </a:pPr>
            <a:endParaRPr lang="de-DE" dirty="0">
              <a:solidFill>
                <a:srgbClr val="00B050"/>
              </a:solidFill>
              <a:latin typeface="Arial" pitchFamily="34" charset="0"/>
              <a:cs typeface="Arial" pitchFamily="34" charset="0"/>
            </a:endParaRPr>
          </a:p>
          <a:p>
            <a:pPr>
              <a:spcAft>
                <a:spcPts val="600"/>
              </a:spcAft>
            </a:pPr>
            <a:r>
              <a:rPr lang="de-DE" b="1" dirty="0">
                <a:solidFill>
                  <a:srgbClr val="00B050"/>
                </a:solidFill>
                <a:latin typeface="Arial" pitchFamily="34" charset="0"/>
                <a:cs typeface="Arial" pitchFamily="34" charset="0"/>
              </a:rPr>
              <a:t>Einklemmgefahr zwischen Bedienelement und Liegenrahmen</a:t>
            </a:r>
          </a:p>
          <a:p>
            <a:pPr>
              <a:spcAft>
                <a:spcPts val="600"/>
              </a:spcAft>
            </a:pPr>
            <a:r>
              <a:rPr lang="de-DE" u="sng" dirty="0">
                <a:solidFill>
                  <a:srgbClr val="00B050"/>
                </a:solidFill>
                <a:latin typeface="Arial" pitchFamily="34" charset="0"/>
                <a:cs typeface="Arial" pitchFamily="34" charset="0"/>
              </a:rPr>
              <a:t>Beispiel Behandlung</a:t>
            </a:r>
            <a:r>
              <a:rPr lang="de-DE" dirty="0">
                <a:solidFill>
                  <a:srgbClr val="00B050"/>
                </a:solidFill>
                <a:latin typeface="Arial" pitchFamily="34" charset="0"/>
                <a:cs typeface="Arial" pitchFamily="34" charset="0"/>
              </a:rPr>
              <a:t>: Die Liegefläche senkt sich beim unbeabsichtigten Herunterdrücken der Fußsteuerung ab und </a:t>
            </a:r>
            <a:r>
              <a:rPr lang="de-DE" dirty="0">
                <a:solidFill>
                  <a:srgbClr val="00B050"/>
                </a:solidFill>
                <a:latin typeface="Arial" pitchFamily="34" charset="0"/>
                <a:ea typeface="Times New Roman" panose="02020603050405020304" pitchFamily="18" charset="0"/>
                <a:cs typeface="Arial" pitchFamily="34" charset="0"/>
              </a:rPr>
              <a:t>Beschäftigte oder Patienten </a:t>
            </a:r>
            <a:r>
              <a:rPr lang="de-DE" dirty="0">
                <a:solidFill>
                  <a:srgbClr val="00B050"/>
                </a:solidFill>
                <a:latin typeface="Arial" pitchFamily="34" charset="0"/>
                <a:cs typeface="Arial" pitchFamily="34" charset="0"/>
              </a:rPr>
              <a:t>geraten in den Gefahrenbereich des Hubmechanismus.</a:t>
            </a:r>
          </a:p>
          <a:p>
            <a:pPr>
              <a:spcAft>
                <a:spcPts val="600"/>
              </a:spcAft>
            </a:pPr>
            <a:r>
              <a:rPr lang="de-DE" u="sng" dirty="0">
                <a:solidFill>
                  <a:srgbClr val="00B050"/>
                </a:solidFill>
                <a:latin typeface="Arial" pitchFamily="34" charset="0"/>
                <a:cs typeface="Arial" pitchFamily="34" charset="0"/>
              </a:rPr>
              <a:t>Beispiel Reinigungsarbeiten</a:t>
            </a:r>
            <a:r>
              <a:rPr lang="de-DE" dirty="0">
                <a:solidFill>
                  <a:srgbClr val="00B050"/>
                </a:solidFill>
                <a:latin typeface="Arial" pitchFamily="34" charset="0"/>
                <a:cs typeface="Arial" pitchFamily="34" charset="0"/>
              </a:rPr>
              <a:t>: Unbeabsichtigtes Betätigen der Abwärtsbewegung bei Reinigungsarbeiten unterhalb der Liegefläche.</a:t>
            </a:r>
          </a:p>
          <a:p>
            <a:pPr algn="just">
              <a:spcAft>
                <a:spcPts val="600"/>
              </a:spcAft>
            </a:pPr>
            <a:endParaRPr lang="de-DE" dirty="0">
              <a:effectLst/>
              <a:latin typeface="Arial" pitchFamily="34" charset="0"/>
              <a:ea typeface="Times New Roman" panose="02020603050405020304" pitchFamily="18" charset="0"/>
              <a:cs typeface="Arial" pitchFamily="34" charset="0"/>
            </a:endParaRPr>
          </a:p>
        </p:txBody>
      </p:sp>
      <p:sp>
        <p:nvSpPr>
          <p:cNvPr id="8" name="Textfeld 7">
            <a:extLst>
              <a:ext uri="{FF2B5EF4-FFF2-40B4-BE49-F238E27FC236}">
                <a16:creationId xmlns:a16="http://schemas.microsoft.com/office/drawing/2014/main" id="{7BADCF3A-8B0B-404D-93A9-7C9EA4267B7B}"/>
              </a:ext>
            </a:extLst>
          </p:cNvPr>
          <p:cNvSpPr txBox="1"/>
          <p:nvPr/>
        </p:nvSpPr>
        <p:spPr>
          <a:xfrm>
            <a:off x="8655526" y="622794"/>
            <a:ext cx="3037883" cy="369332"/>
          </a:xfrm>
          <a:prstGeom prst="rect">
            <a:avLst/>
          </a:prstGeom>
          <a:solidFill>
            <a:schemeClr val="bg1">
              <a:lumMod val="75000"/>
            </a:schemeClr>
          </a:solidFill>
        </p:spPr>
        <p:txBody>
          <a:bodyPr wrap="none" rtlCol="0">
            <a:spAutoFit/>
          </a:bodyPr>
          <a:lstStyle/>
          <a:p>
            <a:r>
              <a:rPr lang="de-DE" dirty="0"/>
              <a:t>Von der BGW zur Verwendung</a:t>
            </a:r>
          </a:p>
        </p:txBody>
      </p:sp>
      <p:pic>
        <p:nvPicPr>
          <p:cNvPr id="10" name="Grafik 5" descr="Illustration: Reinigungskraft wird unter einer Therapieliege eingeklemmt">
            <a:extLst>
              <a:ext uri="{FF2B5EF4-FFF2-40B4-BE49-F238E27FC236}">
                <a16:creationId xmlns:a16="http://schemas.microsoft.com/office/drawing/2014/main" id="{9A609776-1D21-498C-B375-93413171A50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4189" y="4066602"/>
            <a:ext cx="2778367" cy="1859963"/>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4" descr="Illustration: Person, die neben einer Therapieliege sitzt und diese bedient, quetscht Bein ein">
            <a:extLst>
              <a:ext uri="{FF2B5EF4-FFF2-40B4-BE49-F238E27FC236}">
                <a16:creationId xmlns:a16="http://schemas.microsoft.com/office/drawing/2014/main" id="{328CEF7A-E297-4C37-A826-FCF5124D3B0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4845" y="1256438"/>
            <a:ext cx="2750845" cy="27508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7BADCF3A-8B0B-404D-93A9-7C9EA4267B7B}"/>
              </a:ext>
            </a:extLst>
          </p:cNvPr>
          <p:cNvSpPr txBox="1"/>
          <p:nvPr/>
        </p:nvSpPr>
        <p:spPr>
          <a:xfrm>
            <a:off x="8626951" y="622794"/>
            <a:ext cx="3037883" cy="369332"/>
          </a:xfrm>
          <a:prstGeom prst="rect">
            <a:avLst/>
          </a:prstGeom>
          <a:solidFill>
            <a:schemeClr val="bg1">
              <a:lumMod val="75000"/>
            </a:schemeClr>
          </a:solidFill>
        </p:spPr>
        <p:txBody>
          <a:bodyPr wrap="none" rtlCol="0">
            <a:spAutoFit/>
          </a:bodyPr>
          <a:lstStyle/>
          <a:p>
            <a:r>
              <a:rPr lang="de-DE" dirty="0"/>
              <a:t>Von der BGW zur Verwendung</a:t>
            </a:r>
          </a:p>
        </p:txBody>
      </p:sp>
    </p:spTree>
    <p:extLst>
      <p:ext uri="{BB962C8B-B14F-4D97-AF65-F5344CB8AC3E}">
        <p14:creationId xmlns:p14="http://schemas.microsoft.com/office/powerpoint/2010/main" val="3878038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3</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Therapieliegen  |  QM  |  Stand: 19.02.2023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214438" y="977375"/>
            <a:ext cx="5226111"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Sicherheit und Schutzmaßnahmen</a:t>
            </a:r>
          </a:p>
        </p:txBody>
      </p:sp>
      <p:sp>
        <p:nvSpPr>
          <p:cNvPr id="9" name="Rechteck 8"/>
          <p:cNvSpPr/>
          <p:nvPr/>
        </p:nvSpPr>
        <p:spPr>
          <a:xfrm>
            <a:off x="1214438" y="1576164"/>
            <a:ext cx="8266909" cy="4926670"/>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Die Beteiligten vor Ort werden über Risiken und Schutzmaßnahmen informiert. Das betrifft Beschäftigte und Externe, </a:t>
            </a:r>
            <a:r>
              <a:rPr lang="de-DE" b="1" dirty="0">
                <a:solidFill>
                  <a:srgbClr val="00B050"/>
                </a:solidFill>
                <a:latin typeface="Arial" pitchFamily="34" charset="0"/>
                <a:cs typeface="Arial" pitchFamily="34" charset="0"/>
              </a:rPr>
              <a:t>insbesondere Reinigungskräfte.</a:t>
            </a:r>
            <a:endParaRPr lang="de-DE" dirty="0">
              <a:solidFill>
                <a:srgbClr val="00B050"/>
              </a:solidFill>
              <a:latin typeface="Arial" pitchFamily="34" charset="0"/>
              <a:cs typeface="Arial" pitchFamily="34" charset="0"/>
            </a:endParaRPr>
          </a:p>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Arbeitsbereichsrelevante Sicherheitsunterweisungen erfolgen für neue Mitarbeiter umgehend und werden jährlich als Pflichtunterweisung wiederholt. </a:t>
            </a:r>
          </a:p>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Die Regelungen zum sicheren Betreiben sind durch Arbeits-/ Betriebsanweisungen festgelegt.</a:t>
            </a:r>
          </a:p>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Die betriebenen elektronisch höhenverstellbaren Behandlungsliegen werden regelmäßig auf etwaige Mängel überprüft. Bei Feststellung von Mängeln werden diese fachgerecht nachgerüstet oder repariert. Bis zum Abschluss erforderlicher Maßnahmen werden entsprechende Liegen nur noch unter Einhaltung geeigneter Schutzmaßnahmen betrieben.</a:t>
            </a:r>
          </a:p>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Es ist in jedem Fall sicherzustellen, dass vorhandene Schutzmaßnahmen eingehalten und Sicherheitseinrichtungen entsprechend genutzt werden.</a:t>
            </a:r>
          </a:p>
        </p:txBody>
      </p:sp>
      <p:pic>
        <p:nvPicPr>
          <p:cNvPr id="10" name="Grafik 9">
            <a:extLst>
              <a:ext uri="{FF2B5EF4-FFF2-40B4-BE49-F238E27FC236}">
                <a16:creationId xmlns:a16="http://schemas.microsoft.com/office/drawing/2014/main" id="{95FA8BB9-EF7E-44AC-012F-53E5C07BF954}"/>
              </a:ext>
            </a:extLst>
          </p:cNvPr>
          <p:cNvPicPr>
            <a:picLocks noChangeAspect="1"/>
          </p:cNvPicPr>
          <p:nvPr/>
        </p:nvPicPr>
        <p:blipFill rotWithShape="1">
          <a:blip r:embed="rId2"/>
          <a:srcRect l="12955" r="13430"/>
          <a:stretch/>
        </p:blipFill>
        <p:spPr>
          <a:xfrm>
            <a:off x="9481347" y="802432"/>
            <a:ext cx="2463001" cy="3438525"/>
          </a:xfrm>
          <a:prstGeom prst="rect">
            <a:avLst/>
          </a:prstGeom>
        </p:spPr>
      </p:pic>
      <p:sp>
        <p:nvSpPr>
          <p:cNvPr id="11" name="Textfeld 10">
            <a:extLst>
              <a:ext uri="{FF2B5EF4-FFF2-40B4-BE49-F238E27FC236}">
                <a16:creationId xmlns:a16="http://schemas.microsoft.com/office/drawing/2014/main" id="{E290C110-3D77-E1E4-31A3-B8469F14A4E8}"/>
              </a:ext>
            </a:extLst>
          </p:cNvPr>
          <p:cNvSpPr txBox="1"/>
          <p:nvPr/>
        </p:nvSpPr>
        <p:spPr>
          <a:xfrm>
            <a:off x="8350898" y="542967"/>
            <a:ext cx="1940767" cy="646331"/>
          </a:xfrm>
          <a:prstGeom prst="rect">
            <a:avLst/>
          </a:prstGeom>
          <a:noFill/>
        </p:spPr>
        <p:txBody>
          <a:bodyPr wrap="square" rtlCol="0">
            <a:spAutoFit/>
          </a:bodyPr>
          <a:lstStyle/>
          <a:p>
            <a:r>
              <a:rPr lang="de-DE" dirty="0">
                <a:solidFill>
                  <a:srgbClr val="00B050"/>
                </a:solidFill>
                <a:highlight>
                  <a:srgbClr val="C0C0C0"/>
                </a:highlight>
                <a:hlinkClick r:id="rId3">
                  <a:extLst>
                    <a:ext uri="{A12FA001-AC4F-418D-AE19-62706E023703}">
                      <ahyp:hlinkClr xmlns:ahyp="http://schemas.microsoft.com/office/drawing/2018/hyperlinkcolor" val="tx"/>
                    </a:ext>
                  </a:extLst>
                </a:hlinkClick>
              </a:rPr>
              <a:t>Hyperlink zum Bild</a:t>
            </a:r>
            <a:endParaRPr lang="de-DE" dirty="0">
              <a:solidFill>
                <a:srgbClr val="00B050"/>
              </a:solidFill>
              <a:highlight>
                <a:srgbClr val="C0C0C0"/>
              </a:highlight>
            </a:endParaRPr>
          </a:p>
          <a:p>
            <a:endParaRPr lang="de-DE" dirty="0">
              <a:solidFill>
                <a:srgbClr val="00B050"/>
              </a:solidFill>
              <a:highlight>
                <a:srgbClr val="C0C0C0"/>
              </a:highlight>
            </a:endParaRPr>
          </a:p>
        </p:txBody>
      </p:sp>
    </p:spTree>
    <p:extLst>
      <p:ext uri="{BB962C8B-B14F-4D97-AF65-F5344CB8AC3E}">
        <p14:creationId xmlns:p14="http://schemas.microsoft.com/office/powerpoint/2010/main" val="59827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4</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Therapieliegen  |  QM  |  Stand: 19.02.2023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875568" y="940315"/>
            <a:ext cx="4681090" cy="461665"/>
          </a:xfrm>
          <a:prstGeom prst="rect">
            <a:avLst/>
          </a:prstGeom>
          <a:noFill/>
        </p:spPr>
        <p:txBody>
          <a:bodyPr wrap="none" rtlCol="0">
            <a:spAutoFit/>
          </a:bodyPr>
          <a:lstStyle/>
          <a:p>
            <a:r>
              <a:rPr lang="de-DE" sz="2400" b="1" dirty="0">
                <a:latin typeface="Arial" pitchFamily="34" charset="0"/>
                <a:cs typeface="Arial" pitchFamily="34" charset="0"/>
              </a:rPr>
              <a:t> </a:t>
            </a:r>
            <a:r>
              <a:rPr lang="de-DE" sz="2400" b="1" dirty="0">
                <a:solidFill>
                  <a:srgbClr val="00B050"/>
                </a:solidFill>
                <a:latin typeface="Arial" pitchFamily="34" charset="0"/>
                <a:cs typeface="Arial" pitchFamily="34" charset="0"/>
              </a:rPr>
              <a:t>Organisatorische Maßnahmen</a:t>
            </a:r>
          </a:p>
        </p:txBody>
      </p:sp>
      <p:sp>
        <p:nvSpPr>
          <p:cNvPr id="10" name="Textfeld 9">
            <a:extLst>
              <a:ext uri="{FF2B5EF4-FFF2-40B4-BE49-F238E27FC236}">
                <a16:creationId xmlns:a16="http://schemas.microsoft.com/office/drawing/2014/main" id="{3A46D924-3626-426A-8E76-B7BB3203CF96}"/>
              </a:ext>
            </a:extLst>
          </p:cNvPr>
          <p:cNvSpPr txBox="1"/>
          <p:nvPr/>
        </p:nvSpPr>
        <p:spPr>
          <a:xfrm>
            <a:off x="1022989" y="1510895"/>
            <a:ext cx="8930907" cy="5050742"/>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Therapieliegen werden nicht betrieben, wenn sie Mängel aufweisen, durch die Patienten, Beschäftigte oder Dritte gefährdet werden können. </a:t>
            </a:r>
          </a:p>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Bei Therapieliegen mit Einklemmgefahr (z.B. ältere Modelle) werden Warnaufkleber, hinsichtlich der Scher- / Quetschgefahr, sichtbar angebracht.</a:t>
            </a:r>
          </a:p>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Zwingend zu vermeiden ist unkontrolliertes/versehentliches Betätigen der Steuerung. Dies bedeutet:</a:t>
            </a:r>
          </a:p>
          <a:p>
            <a:pPr marL="627063" lvl="1" indent="-357188">
              <a:lnSpc>
                <a:spcPct val="107000"/>
              </a:lnSpc>
              <a:spcAft>
                <a:spcPts val="800"/>
              </a:spcAft>
              <a:buFont typeface="+mj-lt"/>
              <a:buAutoNum type="alphaLcParenR"/>
            </a:pPr>
            <a:r>
              <a:rPr lang="de-DE" dirty="0">
                <a:solidFill>
                  <a:srgbClr val="00B050"/>
                </a:solidFill>
                <a:latin typeface="Arial" pitchFamily="34" charset="0"/>
                <a:cs typeface="Arial" pitchFamily="34" charset="0"/>
              </a:rPr>
              <a:t>Die Liege ist </a:t>
            </a:r>
            <a:r>
              <a:rPr lang="de-DE" u="sng" dirty="0">
                <a:solidFill>
                  <a:srgbClr val="00B050"/>
                </a:solidFill>
                <a:latin typeface="Arial" pitchFamily="34" charset="0"/>
                <a:cs typeface="Arial" pitchFamily="34" charset="0"/>
              </a:rPr>
              <a:t>ausschließlich</a:t>
            </a:r>
            <a:r>
              <a:rPr lang="de-DE" dirty="0">
                <a:solidFill>
                  <a:srgbClr val="00B050"/>
                </a:solidFill>
                <a:latin typeface="Arial" pitchFamily="34" charset="0"/>
                <a:cs typeface="Arial" pitchFamily="34" charset="0"/>
              </a:rPr>
              <a:t> durch den behandelnden Therapeuten einzustellen.</a:t>
            </a:r>
          </a:p>
          <a:p>
            <a:pPr marL="627063" lvl="1" indent="-357188">
              <a:lnSpc>
                <a:spcPct val="107000"/>
              </a:lnSpc>
              <a:spcAft>
                <a:spcPts val="800"/>
              </a:spcAft>
              <a:buFont typeface="+mj-lt"/>
              <a:buAutoNum type="alphaLcParenR"/>
            </a:pPr>
            <a:r>
              <a:rPr lang="de-DE" dirty="0">
                <a:solidFill>
                  <a:srgbClr val="00B050"/>
                </a:solidFill>
                <a:latin typeface="Arial" pitchFamily="34" charset="0"/>
                <a:cs typeface="Arial" pitchFamily="34" charset="0"/>
              </a:rPr>
              <a:t>Dem Patienten darf auf keinem Fall die Fernbedienung überlassen werden. Verlässt der Therapeut den Raum, muss die Höhenverstellung durch Aktivieren der Sicherheitseinrichtung (z.B. durch Abzug des Sicherungsstifts) gesperrt werden. Ist keine Sicherheitseinrichtung vorhanden, ist die Therapieliege vom Stromnetz zu trennen.</a:t>
            </a:r>
          </a:p>
          <a:p>
            <a:pPr marL="627063" lvl="1" indent="-357188">
              <a:lnSpc>
                <a:spcPct val="107000"/>
              </a:lnSpc>
              <a:spcAft>
                <a:spcPts val="800"/>
              </a:spcAft>
              <a:buFont typeface="+mj-lt"/>
              <a:buAutoNum type="alphaLcParenR"/>
            </a:pPr>
            <a:r>
              <a:rPr lang="de-DE" dirty="0">
                <a:solidFill>
                  <a:srgbClr val="00B050"/>
                </a:solidFill>
                <a:latin typeface="Arial" pitchFamily="34" charset="0"/>
                <a:cs typeface="Arial" pitchFamily="34" charset="0"/>
              </a:rPr>
              <a:t>Bei Nichtgebrauch/Schichtende sind alle Therapieliegen auszuschalten oder vom Stromnetz zu trennen und zusätzlich durch Aktivieren der Sicherheitseinrichtung (z.B. durch Abzug des Sicherungsstifts) zu sperren.</a:t>
            </a:r>
          </a:p>
        </p:txBody>
      </p:sp>
      <p:pic>
        <p:nvPicPr>
          <p:cNvPr id="7" name="Picture 2" descr="Risiken an höhenverstellbaren Therapieliegen - BGW-online">
            <a:extLst>
              <a:ext uri="{FF2B5EF4-FFF2-40B4-BE49-F238E27FC236}">
                <a16:creationId xmlns:a16="http://schemas.microsoft.com/office/drawing/2014/main" id="{8B5FC682-982A-4907-9B61-A60E8B0658AB}"/>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2157">
            <a:off x="9695803" y="995455"/>
            <a:ext cx="1932497" cy="27175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7BADCF3A-8B0B-404D-93A9-7C9EA4267B7B}"/>
              </a:ext>
            </a:extLst>
          </p:cNvPr>
          <p:cNvSpPr txBox="1"/>
          <p:nvPr/>
        </p:nvSpPr>
        <p:spPr>
          <a:xfrm>
            <a:off x="8659935" y="535464"/>
            <a:ext cx="3037883" cy="369332"/>
          </a:xfrm>
          <a:prstGeom prst="rect">
            <a:avLst/>
          </a:prstGeom>
          <a:solidFill>
            <a:schemeClr val="bg1">
              <a:lumMod val="75000"/>
            </a:schemeClr>
          </a:solidFill>
        </p:spPr>
        <p:txBody>
          <a:bodyPr wrap="none" rtlCol="0">
            <a:spAutoFit/>
          </a:bodyPr>
          <a:lstStyle/>
          <a:p>
            <a:r>
              <a:rPr lang="de-DE" dirty="0"/>
              <a:t>Von der BGW zur Verwendung</a:t>
            </a:r>
          </a:p>
        </p:txBody>
      </p:sp>
    </p:spTree>
    <p:extLst>
      <p:ext uri="{BB962C8B-B14F-4D97-AF65-F5344CB8AC3E}">
        <p14:creationId xmlns:p14="http://schemas.microsoft.com/office/powerpoint/2010/main" val="193768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CE597D-6067-43F0-8B06-EA7CB87B1CBD}"/>
              </a:ext>
            </a:extLst>
          </p:cNvPr>
          <p:cNvSpPr>
            <a:spLocks noGrp="1"/>
          </p:cNvSpPr>
          <p:nvPr>
            <p:ph type="sldNum" sz="quarter" idx="12"/>
          </p:nvPr>
        </p:nvSpPr>
        <p:spPr/>
        <p:txBody>
          <a:bodyPr/>
          <a:lstStyle/>
          <a:p>
            <a:fld id="{053D595E-183D-41C2-8C63-EDF57902016D}" type="slidenum">
              <a:rPr lang="de-DE" smtClean="0"/>
              <a:pPr/>
              <a:t>5</a:t>
            </a:fld>
            <a:endParaRPr lang="de-DE"/>
          </a:p>
        </p:txBody>
      </p:sp>
      <p:sp>
        <p:nvSpPr>
          <p:cNvPr id="4" name="Fußzeilenplatzhalter 3">
            <a:extLst>
              <a:ext uri="{FF2B5EF4-FFF2-40B4-BE49-F238E27FC236}">
                <a16:creationId xmlns:a16="http://schemas.microsoft.com/office/drawing/2014/main" id="{496BF959-BFA4-436B-9AD5-31BCE68FD264}"/>
              </a:ext>
            </a:extLst>
          </p:cNvPr>
          <p:cNvSpPr>
            <a:spLocks noGrp="1"/>
          </p:cNvSpPr>
          <p:nvPr>
            <p:ph type="ftr" sz="quarter" idx="13"/>
          </p:nvPr>
        </p:nvSpPr>
        <p:spPr/>
        <p:txBody>
          <a:bodyPr/>
          <a:lstStyle/>
          <a:p>
            <a:r>
              <a:rPr lang="de-DE"/>
              <a:t>Therapieliegen  |  QM  |  Stand: 19.02.2023</a:t>
            </a:r>
            <a:endParaRPr lang="de-DE" dirty="0"/>
          </a:p>
        </p:txBody>
      </p:sp>
      <p:sp>
        <p:nvSpPr>
          <p:cNvPr id="5" name="Textfeld 4">
            <a:extLst>
              <a:ext uri="{FF2B5EF4-FFF2-40B4-BE49-F238E27FC236}">
                <a16:creationId xmlns:a16="http://schemas.microsoft.com/office/drawing/2014/main" id="{3A9952DD-787A-488A-944A-5FFAA76C4189}"/>
              </a:ext>
            </a:extLst>
          </p:cNvPr>
          <p:cNvSpPr txBox="1"/>
          <p:nvPr/>
        </p:nvSpPr>
        <p:spPr>
          <a:xfrm>
            <a:off x="1075243" y="1281789"/>
            <a:ext cx="4848635" cy="461665"/>
          </a:xfrm>
          <a:prstGeom prst="rect">
            <a:avLst/>
          </a:prstGeom>
          <a:noFill/>
        </p:spPr>
        <p:txBody>
          <a:bodyPr wrap="none" rtlCol="0">
            <a:spAutoFit/>
          </a:bodyPr>
          <a:lstStyle/>
          <a:p>
            <a:r>
              <a:rPr lang="de-DE" sz="2400" b="1" dirty="0">
                <a:solidFill>
                  <a:srgbClr val="00B050"/>
                </a:solidFill>
                <a:latin typeface="Arial" pitchFamily="34" charset="0"/>
                <a:cs typeface="Arial" pitchFamily="34" charset="0"/>
              </a:rPr>
              <a:t>Weitere Sicherheitsmaßnahmen</a:t>
            </a:r>
          </a:p>
        </p:txBody>
      </p:sp>
      <p:sp>
        <p:nvSpPr>
          <p:cNvPr id="10" name="Textfeld 9">
            <a:extLst>
              <a:ext uri="{FF2B5EF4-FFF2-40B4-BE49-F238E27FC236}">
                <a16:creationId xmlns:a16="http://schemas.microsoft.com/office/drawing/2014/main" id="{3A46D924-3626-426A-8E76-B7BB3203CF96}"/>
              </a:ext>
            </a:extLst>
          </p:cNvPr>
          <p:cNvSpPr txBox="1"/>
          <p:nvPr/>
        </p:nvSpPr>
        <p:spPr>
          <a:xfrm>
            <a:off x="1049117" y="1947545"/>
            <a:ext cx="6409775" cy="425283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Die Betriebsanweisung für die Therapieliegen sind in den entsprechenden Behandlungsräumen auszuhängen.</a:t>
            </a:r>
          </a:p>
          <a:p>
            <a:pPr marL="285750" indent="-285750">
              <a:lnSpc>
                <a:spcPct val="107000"/>
              </a:lnSpc>
              <a:spcAft>
                <a:spcPts val="800"/>
              </a:spcAft>
              <a:buFont typeface="Arial" panose="020B0604020202020204" pitchFamily="34" charset="0"/>
              <a:buChar char="•"/>
            </a:pPr>
            <a:r>
              <a:rPr lang="de-DE" dirty="0">
                <a:latin typeface="Arial" pitchFamily="34" charset="0"/>
                <a:cs typeface="Arial" pitchFamily="34" charset="0"/>
              </a:rPr>
              <a:t>Keine Stolper- und Sturzgefahr durch die im Verkehrsweg geführte elektrische Zuleitung. Ggf. müssen die auf dem Boden liegenden elektrischen Zuleitungen sicher abgedeckt werden. Empfehlung: Einsatz von Kabelbrücken oder ausreichend große Fußmatten.</a:t>
            </a:r>
          </a:p>
          <a:p>
            <a:pPr marL="285750" indent="-285750">
              <a:lnSpc>
                <a:spcPct val="107000"/>
              </a:lnSpc>
              <a:spcAft>
                <a:spcPts val="800"/>
              </a:spcAft>
              <a:buFont typeface="Arial" panose="020B0604020202020204" pitchFamily="34" charset="0"/>
              <a:buChar char="•"/>
            </a:pPr>
            <a:r>
              <a:rPr lang="de-DE" dirty="0">
                <a:solidFill>
                  <a:srgbClr val="00B050"/>
                </a:solidFill>
                <a:latin typeface="Arial" pitchFamily="34" charset="0"/>
                <a:cs typeface="Arial" pitchFamily="34" charset="0"/>
              </a:rPr>
              <a:t>Bereitstellung von Notrufklingeln für die Behandlungsräume, in denen physikalische Leistungen abgegeben werden, die nicht die ständige Präsenz des Leistungserbringers erfordern.</a:t>
            </a:r>
          </a:p>
          <a:p>
            <a:pPr marL="285750" indent="-285750">
              <a:lnSpc>
                <a:spcPct val="107000"/>
              </a:lnSpc>
              <a:spcAft>
                <a:spcPts val="800"/>
              </a:spcAft>
              <a:buFont typeface="Arial" panose="020B0604020202020204" pitchFamily="34" charset="0"/>
              <a:buChar char="•"/>
            </a:pPr>
            <a:r>
              <a:rPr lang="de-DE" dirty="0">
                <a:latin typeface="Arial" pitchFamily="34" charset="0"/>
                <a:cs typeface="Arial" pitchFamily="34" charset="0"/>
              </a:rPr>
              <a:t>Die Einhaltung der Sicherheitsmaßnahmen ist regelmäßig zu kontrollieren.</a:t>
            </a:r>
          </a:p>
        </p:txBody>
      </p:sp>
      <p:pic>
        <p:nvPicPr>
          <p:cNvPr id="8" name="Grafik 7">
            <a:extLst>
              <a:ext uri="{FF2B5EF4-FFF2-40B4-BE49-F238E27FC236}">
                <a16:creationId xmlns:a16="http://schemas.microsoft.com/office/drawing/2014/main" id="{51064C15-E0C8-4706-AAEF-5BDEA9BB3DBE}"/>
              </a:ext>
            </a:extLst>
          </p:cNvPr>
          <p:cNvPicPr>
            <a:picLocks noChangeAspect="1"/>
          </p:cNvPicPr>
          <p:nvPr/>
        </p:nvPicPr>
        <p:blipFill>
          <a:blip r:embed="rId2" cstate="print"/>
          <a:stretch>
            <a:fillRect/>
          </a:stretch>
        </p:blipFill>
        <p:spPr>
          <a:xfrm rot="423621">
            <a:off x="8185357" y="1628352"/>
            <a:ext cx="2907186" cy="4116160"/>
          </a:xfrm>
          <a:prstGeom prst="rect">
            <a:avLst/>
          </a:prstGeom>
          <a:effectLst>
            <a:outerShdw blurRad="63500" sx="102000" sy="102000" algn="ctr" rotWithShape="0">
              <a:prstClr val="black">
                <a:alpha val="40000"/>
              </a:prstClr>
            </a:outerShdw>
          </a:effectLst>
        </p:spPr>
      </p:pic>
      <p:sp>
        <p:nvSpPr>
          <p:cNvPr id="9" name="Textfeld 8">
            <a:extLst>
              <a:ext uri="{FF2B5EF4-FFF2-40B4-BE49-F238E27FC236}">
                <a16:creationId xmlns:a16="http://schemas.microsoft.com/office/drawing/2014/main" id="{1E46C986-988A-45C1-9858-4DDACDCD4A51}"/>
              </a:ext>
            </a:extLst>
          </p:cNvPr>
          <p:cNvSpPr txBox="1"/>
          <p:nvPr/>
        </p:nvSpPr>
        <p:spPr>
          <a:xfrm>
            <a:off x="9481348" y="910437"/>
            <a:ext cx="1640706" cy="369332"/>
          </a:xfrm>
          <a:prstGeom prst="rect">
            <a:avLst/>
          </a:prstGeom>
          <a:solidFill>
            <a:schemeClr val="bg1">
              <a:lumMod val="75000"/>
            </a:schemeClr>
          </a:solidFill>
        </p:spPr>
        <p:txBody>
          <a:bodyPr wrap="none" rtlCol="0">
            <a:spAutoFit/>
          </a:bodyPr>
          <a:lstStyle/>
          <a:p>
            <a:r>
              <a:rPr lang="de-DE" dirty="0"/>
              <a:t>Von uns erstellt</a:t>
            </a:r>
          </a:p>
        </p:txBody>
      </p:sp>
    </p:spTree>
    <p:extLst>
      <p:ext uri="{BB962C8B-B14F-4D97-AF65-F5344CB8AC3E}">
        <p14:creationId xmlns:p14="http://schemas.microsoft.com/office/powerpoint/2010/main" val="406830749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M-Vorlage.potx" id="{3666C4F9-EEB1-4511-8B82-3F24928696F9}" vid="{B5133648-0C0D-434D-BF05-81DAAF9C4F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QM-Vorlage</Template>
  <TotalTime>0</TotalTime>
  <Words>503</Words>
  <Application>Microsoft Office PowerPoint</Application>
  <PresentationFormat>Breitbild</PresentationFormat>
  <Paragraphs>42</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Arial Black</vt:lpstr>
      <vt:lpstr>Calibri</vt:lpstr>
      <vt:lpstr>Office</vt:lpstr>
      <vt:lpstr>Risiken an höhenverstellbaren Therapieliegen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Gerlach, Jörg</dc:creator>
  <cp:lastModifiedBy>Gabi</cp:lastModifiedBy>
  <cp:revision>67</cp:revision>
  <dcterms:created xsi:type="dcterms:W3CDTF">2021-10-25T09:40:53Z</dcterms:created>
  <dcterms:modified xsi:type="dcterms:W3CDTF">2023-02-19T22:09:14Z</dcterms:modified>
</cp:coreProperties>
</file>