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86" r:id="rId2"/>
    <p:sldId id="290" r:id="rId3"/>
    <p:sldId id="303" r:id="rId4"/>
    <p:sldId id="297" r:id="rId5"/>
    <p:sldId id="298" r:id="rId6"/>
    <p:sldId id="301" r:id="rId7"/>
    <p:sldId id="299" r:id="rId8"/>
    <p:sldId id="302" r:id="rId9"/>
    <p:sldId id="304" r:id="rId10"/>
    <p:sldId id="305" r:id="rId11"/>
    <p:sldId id="306" r:id="rId12"/>
    <p:sldId id="30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der, Bianca" initials="BB" lastIdx="32" clrIdx="0">
    <p:extLst>
      <p:ext uri="{19B8F6BF-5375-455C-9EA6-DF929625EA0E}">
        <p15:presenceInfo xmlns:p15="http://schemas.microsoft.com/office/powerpoint/2012/main" userId="S::b.bender@novotergum.de::f0e83a3b-6f5e-46a4-bebc-319c6d210f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F59C00"/>
    <a:srgbClr val="DF8E17"/>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884" autoAdjust="0"/>
  </p:normalViewPr>
  <p:slideViewPr>
    <p:cSldViewPr snapToGrid="0">
      <p:cViewPr varScale="1">
        <p:scale>
          <a:sx n="113" d="100"/>
          <a:sy n="113" d="100"/>
        </p:scale>
        <p:origin x="396" y="6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E3A8A-4010-435B-9BE2-43C35B6FA96A}" type="datetimeFigureOut">
              <a:rPr lang="de-DE" smtClean="0"/>
              <a:pPr/>
              <a:t>01.03.2023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8BB81-D5EB-4969-8CEB-3EFB705D29FE}" type="slidenum">
              <a:rPr lang="de-DE" smtClean="0"/>
              <a:pPr/>
              <a:t>‹Nr.›</a:t>
            </a:fld>
            <a:endParaRPr lang="de-DE"/>
          </a:p>
        </p:txBody>
      </p:sp>
    </p:spTree>
    <p:extLst>
      <p:ext uri="{BB962C8B-B14F-4D97-AF65-F5344CB8AC3E}">
        <p14:creationId xmlns:p14="http://schemas.microsoft.com/office/powerpoint/2010/main" val="997278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8DF28A76-D8A4-48C4-94F3-BB2EFDB588F9}"/>
              </a:ext>
            </a:extLst>
          </p:cNvPr>
          <p:cNvSpPr>
            <a:spLocks noGrp="1"/>
          </p:cNvSpPr>
          <p:nvPr>
            <p:ph type="pic" sz="quarter" idx="10" hasCustomPrompt="1"/>
          </p:nvPr>
        </p:nvSpPr>
        <p:spPr>
          <a:xfrm>
            <a:off x="634265" y="2555878"/>
            <a:ext cx="10914271" cy="3820043"/>
          </a:xfrm>
          <a:prstGeom prst="rect">
            <a:avLst/>
          </a:prstGeom>
        </p:spPr>
        <p:txBody>
          <a:bodyPr/>
          <a:lstStyle>
            <a:lvl1pPr marL="0" indent="0">
              <a:buFontTx/>
              <a:buNone/>
              <a:defRPr/>
            </a:lvl1pPr>
          </a:lstStyle>
          <a:p>
            <a:r>
              <a:rPr lang="de-DE" dirty="0"/>
              <a:t>Titelbild einfügen</a:t>
            </a:r>
          </a:p>
        </p:txBody>
      </p:sp>
      <p:sp>
        <p:nvSpPr>
          <p:cNvPr id="7" name="Rechteck 6">
            <a:extLst>
              <a:ext uri="{FF2B5EF4-FFF2-40B4-BE49-F238E27FC236}">
                <a16:creationId xmlns:a16="http://schemas.microsoft.com/office/drawing/2014/main" id="{615DD7D0-2AE5-4BC1-A068-A3B02DCB9603}"/>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Rechteck 7">
            <a:extLst>
              <a:ext uri="{FF2B5EF4-FFF2-40B4-BE49-F238E27FC236}">
                <a16:creationId xmlns:a16="http://schemas.microsoft.com/office/drawing/2014/main" id="{C32A32BE-4ABD-45ED-A571-FBFD590FACF8}"/>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a:extLst>
              <a:ext uri="{FF2B5EF4-FFF2-40B4-BE49-F238E27FC236}">
                <a16:creationId xmlns:a16="http://schemas.microsoft.com/office/drawing/2014/main" id="{52A87F81-0820-4E3A-8694-21CA18F807B0}"/>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999A3914-B61F-4122-83FC-FCA035056F9D}"/>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3" name="Rechteck 12">
            <a:extLst>
              <a:ext uri="{FF2B5EF4-FFF2-40B4-BE49-F238E27FC236}">
                <a16:creationId xmlns:a16="http://schemas.microsoft.com/office/drawing/2014/main" id="{60EE34C9-C37F-4AE3-B3BB-FCD302CDD054}"/>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7" name="Titel 2">
            <a:extLst>
              <a:ext uri="{FF2B5EF4-FFF2-40B4-BE49-F238E27FC236}">
                <a16:creationId xmlns:a16="http://schemas.microsoft.com/office/drawing/2014/main" id="{B88091AE-53A0-4DAB-976A-729A2890C435}"/>
              </a:ext>
            </a:extLst>
          </p:cNvPr>
          <p:cNvSpPr>
            <a:spLocks noGrp="1"/>
          </p:cNvSpPr>
          <p:nvPr>
            <p:ph type="ctrTitle" idx="4294967295"/>
          </p:nvPr>
        </p:nvSpPr>
        <p:spPr>
          <a:xfrm>
            <a:off x="1267886" y="641353"/>
            <a:ext cx="6633633" cy="1055663"/>
          </a:xfrm>
          <a:prstGeom prst="rect">
            <a:avLst/>
          </a:prstGeom>
        </p:spPr>
        <p:txBody>
          <a:bodyPr>
            <a:normAutofit/>
          </a:bodyPr>
          <a:lstStyle>
            <a:lvl1pPr>
              <a:defRPr sz="3200" b="1">
                <a:solidFill>
                  <a:schemeClr val="tx1">
                    <a:lumMod val="65000"/>
                    <a:lumOff val="35000"/>
                  </a:schemeClr>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18" name="Untertitel 3">
            <a:extLst>
              <a:ext uri="{FF2B5EF4-FFF2-40B4-BE49-F238E27FC236}">
                <a16:creationId xmlns:a16="http://schemas.microsoft.com/office/drawing/2014/main" id="{7CEE7DDE-FA7B-4A5F-AB17-7FA5BF09BC79}"/>
              </a:ext>
            </a:extLst>
          </p:cNvPr>
          <p:cNvSpPr>
            <a:spLocks noGrp="1"/>
          </p:cNvSpPr>
          <p:nvPr>
            <p:ph type="subTitle" idx="4294967295"/>
          </p:nvPr>
        </p:nvSpPr>
        <p:spPr>
          <a:xfrm>
            <a:off x="1267886" y="1697014"/>
            <a:ext cx="6633633" cy="473075"/>
          </a:xfrm>
          <a:prstGeom prst="rect">
            <a:avLst/>
          </a:prstGeom>
        </p:spPr>
        <p:txBody>
          <a:bodyPr>
            <a:normAutofit lnSpcReduction="10000"/>
          </a:bodyPr>
          <a:lstStyle>
            <a:lvl1pPr marL="0" indent="0">
              <a:buNone/>
              <a:defRPr sz="2000">
                <a:solidFill>
                  <a:srgbClr val="F39200"/>
                </a:solidFill>
                <a:latin typeface="Arial" panose="020B0604020202020204" pitchFamily="34" charset="0"/>
                <a:cs typeface="Arial" panose="020B0604020202020204" pitchFamily="34" charset="0"/>
              </a:defRPr>
            </a:lvl1pPr>
          </a:lstStyle>
          <a:p>
            <a:r>
              <a:rPr lang="de-DE"/>
              <a:t>Master-Untertitelformat bearbeiten</a:t>
            </a:r>
            <a:endParaRPr lang="de-DE" dirty="0"/>
          </a:p>
        </p:txBody>
      </p:sp>
      <p:sp>
        <p:nvSpPr>
          <p:cNvPr id="19" name="Bildplatzhalter 18">
            <a:extLst>
              <a:ext uri="{FF2B5EF4-FFF2-40B4-BE49-F238E27FC236}">
                <a16:creationId xmlns:a16="http://schemas.microsoft.com/office/drawing/2014/main" id="{E82DFB68-91BC-4C6F-BC40-EF6B1312FF8C}"/>
              </a:ext>
            </a:extLst>
          </p:cNvPr>
          <p:cNvSpPr>
            <a:spLocks noGrp="1"/>
          </p:cNvSpPr>
          <p:nvPr>
            <p:ph type="pic" sz="quarter" idx="11" hasCustomPrompt="1"/>
          </p:nvPr>
        </p:nvSpPr>
        <p:spPr>
          <a:xfrm>
            <a:off x="8454702" y="621750"/>
            <a:ext cx="3103033" cy="1548340"/>
          </a:xfrm>
          <a:prstGeom prst="rect">
            <a:avLst/>
          </a:prstGeom>
        </p:spPr>
        <p:txBody>
          <a:bodyPr/>
          <a:lstStyle>
            <a:lvl1pPr marL="0" indent="0">
              <a:buFontTx/>
              <a:buNone/>
              <a:defRPr/>
            </a:lvl1pPr>
          </a:lstStyle>
          <a:p>
            <a:r>
              <a:rPr lang="de-DE" dirty="0"/>
              <a:t>NT Logo einfügen</a:t>
            </a:r>
          </a:p>
        </p:txBody>
      </p:sp>
      <p:sp>
        <p:nvSpPr>
          <p:cNvPr id="14" name="Rechteck 13">
            <a:extLst>
              <a:ext uri="{FF2B5EF4-FFF2-40B4-BE49-F238E27FC236}">
                <a16:creationId xmlns:a16="http://schemas.microsoft.com/office/drawing/2014/main" id="{12CCF8C6-F8C2-4155-B185-CB968EA02A46}"/>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71A40159-8C10-447C-A2FA-137B6D89FDAE}"/>
              </a:ext>
            </a:extLst>
          </p:cNvPr>
          <p:cNvSpPr>
            <a:spLocks noGrp="1"/>
          </p:cNvSpPr>
          <p:nvPr>
            <p:ph type="ftr" sz="quarter" idx="12"/>
          </p:nvPr>
        </p:nvSpPr>
        <p:spPr/>
        <p:txBody>
          <a:bodyPr/>
          <a:lstStyle/>
          <a:p>
            <a:r>
              <a:rPr lang="de-DE"/>
              <a:t>Mobiles Arbeiten  |  QM  |  Stand: 16.02.2023</a:t>
            </a:r>
            <a:endParaRPr lang="de-DE" dirty="0"/>
          </a:p>
        </p:txBody>
      </p:sp>
      <p:sp>
        <p:nvSpPr>
          <p:cNvPr id="4" name="Foliennummernplatzhalter 3">
            <a:extLst>
              <a:ext uri="{FF2B5EF4-FFF2-40B4-BE49-F238E27FC236}">
                <a16:creationId xmlns:a16="http://schemas.microsoft.com/office/drawing/2014/main" id="{9FE6DD48-EDCF-4678-AC50-331C9A8A69E0}"/>
              </a:ext>
            </a:extLst>
          </p:cNvPr>
          <p:cNvSpPr>
            <a:spLocks noGrp="1"/>
          </p:cNvSpPr>
          <p:nvPr>
            <p:ph type="sldNum" sz="quarter" idx="13"/>
          </p:nvPr>
        </p:nvSpPr>
        <p:spPr/>
        <p:txBody>
          <a:bodyPr/>
          <a:lstStyle/>
          <a:p>
            <a:fld id="{053D595E-183D-41C2-8C63-EDF57902016D}" type="slidenum">
              <a:rPr lang="de-DE" smtClean="0"/>
              <a:pPr/>
              <a:t>‹Nr.›</a:t>
            </a:fld>
            <a:endParaRPr lang="de-DE" dirty="0"/>
          </a:p>
        </p:txBody>
      </p:sp>
    </p:spTree>
    <p:extLst>
      <p:ext uri="{BB962C8B-B14F-4D97-AF65-F5344CB8AC3E}">
        <p14:creationId xmlns:p14="http://schemas.microsoft.com/office/powerpoint/2010/main" val="242796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Überschrift">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6B392EC-A228-4565-AE17-974657A07ACF}"/>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Rechteck 9">
            <a:extLst>
              <a:ext uri="{FF2B5EF4-FFF2-40B4-BE49-F238E27FC236}">
                <a16:creationId xmlns:a16="http://schemas.microsoft.com/office/drawing/2014/main" id="{CB11625F-8DAF-47BA-810B-379204C51C2E}"/>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59C4A691-97FB-42A5-9826-7BED0F40AAEE}"/>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Rechteck 11">
            <a:extLst>
              <a:ext uri="{FF2B5EF4-FFF2-40B4-BE49-F238E27FC236}">
                <a16:creationId xmlns:a16="http://schemas.microsoft.com/office/drawing/2014/main" id="{AD8150D6-3FDD-4E6E-BF4E-846C39370044}"/>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a:extLst>
              <a:ext uri="{FF2B5EF4-FFF2-40B4-BE49-F238E27FC236}">
                <a16:creationId xmlns:a16="http://schemas.microsoft.com/office/drawing/2014/main" id="{D97C178A-ECD7-4545-BB80-1F87ADDD15B0}"/>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5" name="Rechteck 14">
            <a:extLst>
              <a:ext uri="{FF2B5EF4-FFF2-40B4-BE49-F238E27FC236}">
                <a16:creationId xmlns:a16="http://schemas.microsoft.com/office/drawing/2014/main" id="{C3C76FF5-E4FF-469E-BE56-FDF50E7B4372}"/>
              </a:ext>
            </a:extLst>
          </p:cNvPr>
          <p:cNvSpPr/>
          <p:nvPr userDrawn="1"/>
        </p:nvSpPr>
        <p:spPr>
          <a:xfrm>
            <a:off x="1243864" y="1194480"/>
            <a:ext cx="74645" cy="3172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4" name="Textplatzhalter 3">
            <a:extLst>
              <a:ext uri="{FF2B5EF4-FFF2-40B4-BE49-F238E27FC236}">
                <a16:creationId xmlns:a16="http://schemas.microsoft.com/office/drawing/2014/main" id="{9FA47685-0ADE-4EBA-A6C2-CE409F5CA58E}"/>
              </a:ext>
            </a:extLst>
          </p:cNvPr>
          <p:cNvSpPr>
            <a:spLocks noGrp="1"/>
          </p:cNvSpPr>
          <p:nvPr>
            <p:ph type="body" sz="quarter" idx="13" hasCustomPrompt="1"/>
          </p:nvPr>
        </p:nvSpPr>
        <p:spPr>
          <a:xfrm>
            <a:off x="1490781" y="1165919"/>
            <a:ext cx="7981467" cy="527050"/>
          </a:xfrm>
          <a:prstGeom prst="rect">
            <a:avLst/>
          </a:prstGeom>
        </p:spPr>
        <p:txBody>
          <a:bodyPr/>
          <a:lstStyle>
            <a:lvl1pPr marL="0" indent="0">
              <a:buNone/>
              <a:defRPr b="1">
                <a:solidFill>
                  <a:schemeClr val="tx1">
                    <a:lumMod val="65000"/>
                    <a:lumOff val="35000"/>
                  </a:schemeClr>
                </a:solidFill>
                <a:latin typeface="Arial" panose="020B0604020202020204" pitchFamily="34" charset="0"/>
                <a:cs typeface="Arial" panose="020B0604020202020204" pitchFamily="34" charset="0"/>
              </a:defRPr>
            </a:lvl1pPr>
          </a:lstStyle>
          <a:p>
            <a:pPr lvl="0"/>
            <a:r>
              <a:rPr lang="de-DE" dirty="0"/>
              <a:t>Überschrift</a:t>
            </a:r>
          </a:p>
        </p:txBody>
      </p:sp>
      <p:sp>
        <p:nvSpPr>
          <p:cNvPr id="18" name="Slide Number Placeholder 3">
            <a:extLst>
              <a:ext uri="{FF2B5EF4-FFF2-40B4-BE49-F238E27FC236}">
                <a16:creationId xmlns:a16="http://schemas.microsoft.com/office/drawing/2014/main" id="{8CCBEAE9-1E67-40A2-B5DC-1A7D17C82233}"/>
              </a:ext>
            </a:extLst>
          </p:cNvPr>
          <p:cNvSpPr>
            <a:spLocks noGrp="1"/>
          </p:cNvSpPr>
          <p:nvPr>
            <p:ph type="sldNum" sz="quarter" idx="12"/>
          </p:nvPr>
        </p:nvSpPr>
        <p:spPr>
          <a:xfrm>
            <a:off x="11293231" y="6303718"/>
            <a:ext cx="651120" cy="365125"/>
          </a:xfrm>
        </p:spPr>
        <p:txBody>
          <a:bodyPr/>
          <a:lstStyle>
            <a:lvl1pPr algn="ctr">
              <a:defRPr/>
            </a:lvl1pPr>
          </a:lstStyle>
          <a:p>
            <a:fld id="{053D595E-183D-41C2-8C63-EDF57902016D}" type="slidenum">
              <a:rPr lang="de-DE" smtClean="0"/>
              <a:pPr/>
              <a:t>‹Nr.›</a:t>
            </a:fld>
            <a:endParaRPr lang="de-DE"/>
          </a:p>
        </p:txBody>
      </p:sp>
      <p:sp>
        <p:nvSpPr>
          <p:cNvPr id="19" name="Titel 1">
            <a:extLst>
              <a:ext uri="{FF2B5EF4-FFF2-40B4-BE49-F238E27FC236}">
                <a16:creationId xmlns:a16="http://schemas.microsoft.com/office/drawing/2014/main" id="{750A3192-EB2D-476F-B720-6DC0107B2328}"/>
              </a:ext>
            </a:extLst>
          </p:cNvPr>
          <p:cNvSpPr txBox="1">
            <a:spLocks/>
          </p:cNvSpPr>
          <p:nvPr userDrawn="1"/>
        </p:nvSpPr>
        <p:spPr>
          <a:xfrm rot="16200000">
            <a:off x="10969519" y="5611663"/>
            <a:ext cx="1298544" cy="289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100" dirty="0">
                <a:solidFill>
                  <a:schemeClr val="bg1">
                    <a:lumMod val="85000"/>
                  </a:schemeClr>
                </a:solidFill>
                <a:latin typeface="Arial" panose="020B0604020202020204" pitchFamily="34" charset="0"/>
                <a:cs typeface="Arial" panose="020B0604020202020204" pitchFamily="34" charset="0"/>
              </a:rPr>
              <a:t>NOVOTERGUM</a:t>
            </a:r>
          </a:p>
        </p:txBody>
      </p:sp>
      <p:pic>
        <p:nvPicPr>
          <p:cNvPr id="16" name="Picture 6" descr="Qualitätsmanagement in der Zahnarztpraxis">
            <a:extLst>
              <a:ext uri="{FF2B5EF4-FFF2-40B4-BE49-F238E27FC236}">
                <a16:creationId xmlns:a16="http://schemas.microsoft.com/office/drawing/2014/main" id="{B4341E86-AB43-428F-9270-1BCB0EB3F3F1}"/>
              </a:ext>
            </a:extLst>
          </p:cNvPr>
          <p:cNvPicPr>
            <a:picLocks noChangeAspect="1" noChangeArrowheads="1"/>
          </p:cNvPicPr>
          <p:nvPr userDrawn="1"/>
        </p:nvPicPr>
        <p:blipFill rotWithShape="1">
          <a:blip r:embed="rId2" cstate="print">
            <a:clrChange>
              <a:clrFrom>
                <a:srgbClr val="FFFFFF"/>
              </a:clrFrom>
              <a:clrTo>
                <a:srgbClr val="FFFFFF">
                  <a:alpha val="0"/>
                </a:srgbClr>
              </a:clrTo>
            </a:clrChange>
            <a:alphaModFix amt="6000"/>
            <a:extLst>
              <a:ext uri="{28A0092B-C50C-407E-A947-70E740481C1C}">
                <a14:useLocalDpi xmlns:a14="http://schemas.microsoft.com/office/drawing/2010/main" val="0"/>
              </a:ext>
            </a:extLst>
          </a:blip>
          <a:srcRect t="12212" r="390" b="4887"/>
          <a:stretch/>
        </p:blipFill>
        <p:spPr bwMode="auto">
          <a:xfrm>
            <a:off x="242830" y="185734"/>
            <a:ext cx="11701515" cy="6483109"/>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a:extLst>
              <a:ext uri="{FF2B5EF4-FFF2-40B4-BE49-F238E27FC236}">
                <a16:creationId xmlns:a16="http://schemas.microsoft.com/office/drawing/2014/main" id="{261E344A-C94E-485F-835A-479802E8EBC2}"/>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F88C7FF4-69D3-40B3-88B2-78260392BB02}"/>
              </a:ext>
            </a:extLst>
          </p:cNvPr>
          <p:cNvSpPr>
            <a:spLocks noGrp="1"/>
          </p:cNvSpPr>
          <p:nvPr>
            <p:ph type="ftr" sz="quarter" idx="14"/>
          </p:nvPr>
        </p:nvSpPr>
        <p:spPr/>
        <p:txBody>
          <a:bodyPr/>
          <a:lstStyle/>
          <a:p>
            <a:r>
              <a:rPr lang="de-DE"/>
              <a:t>Mobiles Arbeiten  |  QM  |  Stand: 16.02.2023</a:t>
            </a:r>
            <a:endParaRPr lang="de-DE" dirty="0"/>
          </a:p>
        </p:txBody>
      </p:sp>
    </p:spTree>
    <p:extLst>
      <p:ext uri="{BB962C8B-B14F-4D97-AF65-F5344CB8AC3E}">
        <p14:creationId xmlns:p14="http://schemas.microsoft.com/office/powerpoint/2010/main" val="104679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93231" y="6303718"/>
            <a:ext cx="651120" cy="365125"/>
          </a:xfrm>
        </p:spPr>
        <p:txBody>
          <a:bodyPr/>
          <a:lstStyle>
            <a:lvl1pPr algn="ctr">
              <a:defRPr/>
            </a:lvl1pPr>
          </a:lstStyle>
          <a:p>
            <a:fld id="{053D595E-183D-41C2-8C63-EDF57902016D}" type="slidenum">
              <a:rPr lang="de-DE" smtClean="0"/>
              <a:pPr/>
              <a:t>‹Nr.›</a:t>
            </a:fld>
            <a:endParaRPr lang="de-DE"/>
          </a:p>
        </p:txBody>
      </p:sp>
      <p:sp>
        <p:nvSpPr>
          <p:cNvPr id="6" name="Rechteck 5">
            <a:extLst>
              <a:ext uri="{FF2B5EF4-FFF2-40B4-BE49-F238E27FC236}">
                <a16:creationId xmlns:a16="http://schemas.microsoft.com/office/drawing/2014/main" id="{544EE2C0-5C60-4C30-8280-C5EA36BE99F9}"/>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a:extLst>
              <a:ext uri="{FF2B5EF4-FFF2-40B4-BE49-F238E27FC236}">
                <a16:creationId xmlns:a16="http://schemas.microsoft.com/office/drawing/2014/main" id="{EF827BBC-E29D-45A1-9C3D-BE7C97505220}"/>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Rechteck 7">
            <a:extLst>
              <a:ext uri="{FF2B5EF4-FFF2-40B4-BE49-F238E27FC236}">
                <a16:creationId xmlns:a16="http://schemas.microsoft.com/office/drawing/2014/main" id="{E4B93E4B-29B2-4031-9FA7-C57A763A8154}"/>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a:extLst>
              <a:ext uri="{FF2B5EF4-FFF2-40B4-BE49-F238E27FC236}">
                <a16:creationId xmlns:a16="http://schemas.microsoft.com/office/drawing/2014/main" id="{4D69C588-C950-40EC-8E02-DC577545E152}"/>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09BE2CDC-A4D3-435F-8195-CA90625FB80D}"/>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itel 1">
            <a:extLst>
              <a:ext uri="{FF2B5EF4-FFF2-40B4-BE49-F238E27FC236}">
                <a16:creationId xmlns:a16="http://schemas.microsoft.com/office/drawing/2014/main" id="{21537899-AAC5-4606-912E-ADFA4FE257C1}"/>
              </a:ext>
            </a:extLst>
          </p:cNvPr>
          <p:cNvSpPr txBox="1">
            <a:spLocks/>
          </p:cNvSpPr>
          <p:nvPr userDrawn="1"/>
        </p:nvSpPr>
        <p:spPr>
          <a:xfrm rot="16200000">
            <a:off x="10969519" y="5611663"/>
            <a:ext cx="1298544" cy="289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100" dirty="0">
                <a:solidFill>
                  <a:schemeClr val="bg1">
                    <a:lumMod val="85000"/>
                  </a:schemeClr>
                </a:solidFill>
                <a:latin typeface="Arial" panose="020B0604020202020204" pitchFamily="34" charset="0"/>
                <a:cs typeface="Arial" panose="020B0604020202020204" pitchFamily="34" charset="0"/>
              </a:rPr>
              <a:t>NOVOTERGUM</a:t>
            </a:r>
          </a:p>
        </p:txBody>
      </p:sp>
      <p:pic>
        <p:nvPicPr>
          <p:cNvPr id="13" name="Picture 6" descr="Qualitätsmanagement in der Zahnarztpraxis">
            <a:extLst>
              <a:ext uri="{FF2B5EF4-FFF2-40B4-BE49-F238E27FC236}">
                <a16:creationId xmlns:a16="http://schemas.microsoft.com/office/drawing/2014/main" id="{38E61E5D-D1A1-4499-807E-EC334AB23761}"/>
              </a:ext>
            </a:extLst>
          </p:cNvPr>
          <p:cNvPicPr>
            <a:picLocks noChangeAspect="1" noChangeArrowheads="1"/>
          </p:cNvPicPr>
          <p:nvPr userDrawn="1"/>
        </p:nvPicPr>
        <p:blipFill rotWithShape="1">
          <a:blip r:embed="rId2" cstate="print">
            <a:clrChange>
              <a:clrFrom>
                <a:srgbClr val="FFFFFF"/>
              </a:clrFrom>
              <a:clrTo>
                <a:srgbClr val="FFFFFF">
                  <a:alpha val="0"/>
                </a:srgbClr>
              </a:clrTo>
            </a:clrChange>
            <a:alphaModFix amt="6000"/>
            <a:extLst>
              <a:ext uri="{28A0092B-C50C-407E-A947-70E740481C1C}">
                <a14:useLocalDpi xmlns:a14="http://schemas.microsoft.com/office/drawing/2010/main" val="0"/>
              </a:ext>
            </a:extLst>
          </a:blip>
          <a:srcRect t="12212" r="390" b="4887"/>
          <a:stretch/>
        </p:blipFill>
        <p:spPr bwMode="auto">
          <a:xfrm>
            <a:off x="242830" y="185734"/>
            <a:ext cx="11701515" cy="6483109"/>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3">
            <a:extLst>
              <a:ext uri="{FF2B5EF4-FFF2-40B4-BE49-F238E27FC236}">
                <a16:creationId xmlns:a16="http://schemas.microsoft.com/office/drawing/2014/main" id="{30F75CC1-45DD-47F6-ADA8-0492FE4F2563}"/>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2B98A539-CD4C-4794-B228-9D67C90F8296}"/>
              </a:ext>
            </a:extLst>
          </p:cNvPr>
          <p:cNvSpPr>
            <a:spLocks noGrp="1"/>
          </p:cNvSpPr>
          <p:nvPr>
            <p:ph type="ftr" sz="quarter" idx="13"/>
          </p:nvPr>
        </p:nvSpPr>
        <p:spPr/>
        <p:txBody>
          <a:bodyPr/>
          <a:lstStyle/>
          <a:p>
            <a:r>
              <a:rPr lang="de-DE"/>
              <a:t>Mobiles Arbeiten  |  QM  |  Stand: 16.02.2023</a:t>
            </a:r>
            <a:endParaRPr lang="de-DE" dirty="0"/>
          </a:p>
        </p:txBody>
      </p:sp>
    </p:spTree>
    <p:extLst>
      <p:ext uri="{BB962C8B-B14F-4D97-AF65-F5344CB8AC3E}">
        <p14:creationId xmlns:p14="http://schemas.microsoft.com/office/powerpoint/2010/main" val="106729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lgeseit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93231" y="6303718"/>
            <a:ext cx="651120" cy="365125"/>
          </a:xfrm>
        </p:spPr>
        <p:txBody>
          <a:bodyPr/>
          <a:lstStyle>
            <a:lvl1pPr algn="ctr">
              <a:defRPr/>
            </a:lvl1pPr>
          </a:lstStyle>
          <a:p>
            <a:fld id="{053D595E-183D-41C2-8C63-EDF57902016D}" type="slidenum">
              <a:rPr lang="de-DE" smtClean="0"/>
              <a:pPr/>
              <a:t>‹Nr.›</a:t>
            </a:fld>
            <a:endParaRPr lang="de-DE"/>
          </a:p>
        </p:txBody>
      </p:sp>
      <p:sp>
        <p:nvSpPr>
          <p:cNvPr id="6" name="Rechteck 5">
            <a:extLst>
              <a:ext uri="{FF2B5EF4-FFF2-40B4-BE49-F238E27FC236}">
                <a16:creationId xmlns:a16="http://schemas.microsoft.com/office/drawing/2014/main" id="{544EE2C0-5C60-4C30-8280-C5EA36BE99F9}"/>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a:extLst>
              <a:ext uri="{FF2B5EF4-FFF2-40B4-BE49-F238E27FC236}">
                <a16:creationId xmlns:a16="http://schemas.microsoft.com/office/drawing/2014/main" id="{EF827BBC-E29D-45A1-9C3D-BE7C97505220}"/>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Rechteck 7">
            <a:extLst>
              <a:ext uri="{FF2B5EF4-FFF2-40B4-BE49-F238E27FC236}">
                <a16:creationId xmlns:a16="http://schemas.microsoft.com/office/drawing/2014/main" id="{E4B93E4B-29B2-4031-9FA7-C57A763A8154}"/>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a:extLst>
              <a:ext uri="{FF2B5EF4-FFF2-40B4-BE49-F238E27FC236}">
                <a16:creationId xmlns:a16="http://schemas.microsoft.com/office/drawing/2014/main" id="{4D69C588-C950-40EC-8E02-DC577545E152}"/>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09BE2CDC-A4D3-435F-8195-CA90625FB80D}"/>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itel 1">
            <a:extLst>
              <a:ext uri="{FF2B5EF4-FFF2-40B4-BE49-F238E27FC236}">
                <a16:creationId xmlns:a16="http://schemas.microsoft.com/office/drawing/2014/main" id="{21537899-AAC5-4606-912E-ADFA4FE257C1}"/>
              </a:ext>
            </a:extLst>
          </p:cNvPr>
          <p:cNvSpPr txBox="1">
            <a:spLocks/>
          </p:cNvSpPr>
          <p:nvPr userDrawn="1"/>
        </p:nvSpPr>
        <p:spPr>
          <a:xfrm rot="16200000">
            <a:off x="10969519" y="5611663"/>
            <a:ext cx="1298544" cy="289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100" dirty="0">
                <a:solidFill>
                  <a:schemeClr val="bg1">
                    <a:lumMod val="85000"/>
                  </a:schemeClr>
                </a:solidFill>
                <a:latin typeface="Arial" panose="020B0604020202020204" pitchFamily="34" charset="0"/>
                <a:cs typeface="Arial" panose="020B0604020202020204" pitchFamily="34" charset="0"/>
              </a:rPr>
              <a:t>NOVOTERGUM</a:t>
            </a:r>
          </a:p>
        </p:txBody>
      </p:sp>
      <p:pic>
        <p:nvPicPr>
          <p:cNvPr id="13" name="Grafik 12" descr="Ein Bild, das Wurm enthält.&#10;&#10;Automatisch generierte Beschreibung">
            <a:extLst>
              <a:ext uri="{FF2B5EF4-FFF2-40B4-BE49-F238E27FC236}">
                <a16:creationId xmlns:a16="http://schemas.microsoft.com/office/drawing/2014/main" id="{C47F73F2-554D-4A1F-A659-A731A7CEE5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5753" y="888709"/>
            <a:ext cx="3840488" cy="179832"/>
          </a:xfrm>
          <a:prstGeom prst="rect">
            <a:avLst/>
          </a:prstGeom>
        </p:spPr>
      </p:pic>
      <p:sp>
        <p:nvSpPr>
          <p:cNvPr id="3" name="Textplatzhalter 2">
            <a:extLst>
              <a:ext uri="{FF2B5EF4-FFF2-40B4-BE49-F238E27FC236}">
                <a16:creationId xmlns:a16="http://schemas.microsoft.com/office/drawing/2014/main" id="{EA0C544A-F51D-4897-BEA0-57AED7AE454B}"/>
              </a:ext>
            </a:extLst>
          </p:cNvPr>
          <p:cNvSpPr>
            <a:spLocks noGrp="1"/>
          </p:cNvSpPr>
          <p:nvPr>
            <p:ph type="body" sz="quarter" idx="13" hasCustomPrompt="1"/>
          </p:nvPr>
        </p:nvSpPr>
        <p:spPr>
          <a:xfrm>
            <a:off x="3383494" y="622794"/>
            <a:ext cx="5425017" cy="274760"/>
          </a:xfrm>
          <a:prstGeom prst="rect">
            <a:avLst/>
          </a:prstGeom>
        </p:spPr>
        <p:txBody>
          <a:bodyPr/>
          <a:lstStyle>
            <a:lvl1pPr marL="0" indent="0" algn="ctr">
              <a:buNone/>
              <a:defRPr sz="140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de-DE" dirty="0"/>
              <a:t>Überschrift Folgeseite</a:t>
            </a:r>
          </a:p>
        </p:txBody>
      </p:sp>
      <p:pic>
        <p:nvPicPr>
          <p:cNvPr id="14" name="Picture 6" descr="Qualitätsmanagement in der Zahnarztpraxis">
            <a:extLst>
              <a:ext uri="{FF2B5EF4-FFF2-40B4-BE49-F238E27FC236}">
                <a16:creationId xmlns:a16="http://schemas.microsoft.com/office/drawing/2014/main" id="{29BF93A3-2E69-43A7-BB84-1B8290D84602}"/>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alphaModFix amt="6000"/>
            <a:extLst>
              <a:ext uri="{28A0092B-C50C-407E-A947-70E740481C1C}">
                <a14:useLocalDpi xmlns:a14="http://schemas.microsoft.com/office/drawing/2010/main" val="0"/>
              </a:ext>
            </a:extLst>
          </a:blip>
          <a:srcRect t="12212" r="390" b="4887"/>
          <a:stretch/>
        </p:blipFill>
        <p:spPr bwMode="auto">
          <a:xfrm>
            <a:off x="242830" y="185734"/>
            <a:ext cx="11701515" cy="6483109"/>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a:extLst>
              <a:ext uri="{FF2B5EF4-FFF2-40B4-BE49-F238E27FC236}">
                <a16:creationId xmlns:a16="http://schemas.microsoft.com/office/drawing/2014/main" id="{E98A5596-1E92-4E5A-AB8D-1CED483DEA49}"/>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D8E70144-79C2-4985-8499-46A4025BDBE0}"/>
              </a:ext>
            </a:extLst>
          </p:cNvPr>
          <p:cNvSpPr>
            <a:spLocks noGrp="1"/>
          </p:cNvSpPr>
          <p:nvPr>
            <p:ph type="ftr" sz="quarter" idx="14"/>
          </p:nvPr>
        </p:nvSpPr>
        <p:spPr/>
        <p:txBody>
          <a:bodyPr/>
          <a:lstStyle/>
          <a:p>
            <a:r>
              <a:rPr lang="de-DE"/>
              <a:t>Mobiles Arbeiten  |  QM  |  Stand: 16.02.2023</a:t>
            </a:r>
            <a:endParaRPr lang="de-DE" dirty="0"/>
          </a:p>
        </p:txBody>
      </p:sp>
    </p:spTree>
    <p:extLst>
      <p:ext uri="{BB962C8B-B14F-4D97-AF65-F5344CB8AC3E}">
        <p14:creationId xmlns:p14="http://schemas.microsoft.com/office/powerpoint/2010/main" val="1885788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238525" y="6303718"/>
            <a:ext cx="705827" cy="365125"/>
          </a:xfrm>
          <a:prstGeom prst="rect">
            <a:avLst/>
          </a:prstGeom>
        </p:spPr>
        <p:txBody>
          <a:bodyPr vert="horz" lIns="91440" tIns="45720" rIns="91440" bIns="45720" rtlCol="0" anchor="ctr"/>
          <a:lstStyle>
            <a:lvl1pPr algn="r">
              <a:defRPr sz="1000">
                <a:solidFill>
                  <a:schemeClr val="tx1">
                    <a:tint val="75000"/>
                  </a:schemeClr>
                </a:solidFill>
                <a:latin typeface="Arial Black" panose="020B0A04020102020204" pitchFamily="34" charset="0"/>
              </a:defRPr>
            </a:lvl1pPr>
          </a:lstStyle>
          <a:p>
            <a:fld id="{053D595E-183D-41C2-8C63-EDF57902016D}" type="slidenum">
              <a:rPr lang="de-DE" smtClean="0"/>
              <a:pPr/>
              <a:t>‹Nr.›</a:t>
            </a:fld>
            <a:endParaRPr lang="de-DE" dirty="0"/>
          </a:p>
        </p:txBody>
      </p:sp>
      <p:sp>
        <p:nvSpPr>
          <p:cNvPr id="5" name="Rechteck 4">
            <a:extLst>
              <a:ext uri="{FF2B5EF4-FFF2-40B4-BE49-F238E27FC236}">
                <a16:creationId xmlns:a16="http://schemas.microsoft.com/office/drawing/2014/main" id="{30DD76F5-8BE2-44CE-BC7B-415C6F2895D9}"/>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Rechteck 9">
            <a:extLst>
              <a:ext uri="{FF2B5EF4-FFF2-40B4-BE49-F238E27FC236}">
                <a16:creationId xmlns:a16="http://schemas.microsoft.com/office/drawing/2014/main" id="{B9063C81-8B0A-4B1C-BEA8-EE9ACBA2AE62}"/>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A4F39DD7-F5BA-41FA-AC41-04B165FB2991}"/>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Rechteck 11">
            <a:extLst>
              <a:ext uri="{FF2B5EF4-FFF2-40B4-BE49-F238E27FC236}">
                <a16:creationId xmlns:a16="http://schemas.microsoft.com/office/drawing/2014/main" id="{D8DC3040-96D3-4370-978D-762870E6573F}"/>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a:extLst>
              <a:ext uri="{FF2B5EF4-FFF2-40B4-BE49-F238E27FC236}">
                <a16:creationId xmlns:a16="http://schemas.microsoft.com/office/drawing/2014/main" id="{FB3B369C-702D-4B7C-80F4-290DAA53CF75}"/>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a:extLst>
              <a:ext uri="{FF2B5EF4-FFF2-40B4-BE49-F238E27FC236}">
                <a16:creationId xmlns:a16="http://schemas.microsoft.com/office/drawing/2014/main" id="{DBD70398-9373-4ED3-8146-DB11E9157F90}"/>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B180EA1E-B10F-4B16-A26D-10689F052BE2}"/>
              </a:ext>
            </a:extLst>
          </p:cNvPr>
          <p:cNvSpPr>
            <a:spLocks noGrp="1"/>
          </p:cNvSpPr>
          <p:nvPr>
            <p:ph type="ftr" sz="quarter" idx="3"/>
          </p:nvPr>
        </p:nvSpPr>
        <p:spPr>
          <a:xfrm>
            <a:off x="9481348" y="6670552"/>
            <a:ext cx="2463000" cy="189157"/>
          </a:xfrm>
          <a:prstGeom prst="rect">
            <a:avLst/>
          </a:prstGeom>
          <a:ln>
            <a:noFill/>
          </a:ln>
        </p:spPr>
        <p:txBody>
          <a:bodyPr vert="horz" lIns="91440" tIns="45720" rIns="91440" bIns="45720" rtlCol="0" anchor="ctr"/>
          <a:lstStyle>
            <a:lvl1pPr algn="r">
              <a:defRPr sz="900">
                <a:solidFill>
                  <a:schemeClr val="bg1">
                    <a:lumMod val="85000"/>
                  </a:schemeClr>
                </a:solidFill>
              </a:defRPr>
            </a:lvl1pPr>
          </a:lstStyle>
          <a:p>
            <a:r>
              <a:rPr lang="de-DE"/>
              <a:t>Mobiles Arbeiten  |  QM  |  Stand: 16.02.2023</a:t>
            </a:r>
            <a:endParaRPr lang="de-DE" dirty="0"/>
          </a:p>
        </p:txBody>
      </p:sp>
    </p:spTree>
    <p:extLst>
      <p:ext uri="{BB962C8B-B14F-4D97-AF65-F5344CB8AC3E}">
        <p14:creationId xmlns:p14="http://schemas.microsoft.com/office/powerpoint/2010/main" val="1137772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tock.adobe.com/de/images/desktop-computer-background-in-office-and-big-town-buildings-hologram-drawing-double-exposure-smart-city-concept/324775538"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stock.adobe.com/de/images/iot-home-telecommunication-network-and-wireless-mobile-internet-connection/565712827?prev_url=detail"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tock.adobe.com/de/images/cyber-security-concept-information-security-encryption-and-secure-access-data-protection-and-secured-internet-access/495660310?prev_url=detail"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tock.adobe.com/de/images/woman-with-a-laptop-on-her-lap/453741973?prev_url=detai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stock.adobe.com/de/images/paragraph/52955528"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tock.adobe.com/de/images/double-exposure-of-woman-working-on-laptop-and-clock/517540191?prev_url=detail"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tock.adobe.com/de/images/business-and-technology-concept-pensive-casual-business-man-freelancer-programmer-using-smart-mobile-phone-while-working-on-laptop-computer-thinking-about-his-project-in-modern-office-close-up/556057189?prev_url=detail"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tock.adobe.com/de/images/smiling-businessman-wearing-glasses-using-laptop-sitting-at-desk-in-modern-office-happy-entrepreneur-intern-student-working-or-chatting-online-looking-at-screen-writing-email-typing/378977219?prev_url=detai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130C9FD0-4CC6-4250-9BE2-27837E8098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5353" b="15353"/>
          <a:stretch/>
        </p:blipFill>
        <p:spPr bwMode="auto">
          <a:xfrm>
            <a:off x="247649" y="1262744"/>
            <a:ext cx="11696699" cy="5406100"/>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2"/>
          </p:nvPr>
        </p:nvSpPr>
        <p:spPr/>
        <p:txBody>
          <a:bodyPr/>
          <a:lstStyle/>
          <a:p>
            <a:r>
              <a:rPr lang="de-DE"/>
              <a:t>Mobiles Arbeiten  |  QM  |  Stand: 16.02.2023</a:t>
            </a:r>
            <a:endParaRPr lang="de-DE" dirty="0"/>
          </a:p>
        </p:txBody>
      </p:sp>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3"/>
          </p:nvPr>
        </p:nvSpPr>
        <p:spPr/>
        <p:txBody>
          <a:bodyPr/>
          <a:lstStyle/>
          <a:p>
            <a:fld id="{053D595E-183D-41C2-8C63-EDF57902016D}" type="slidenum">
              <a:rPr lang="de-DE" smtClean="0"/>
              <a:pPr/>
              <a:t>1</a:t>
            </a:fld>
            <a:endParaRPr lang="de-DE"/>
          </a:p>
        </p:txBody>
      </p:sp>
      <p:sp>
        <p:nvSpPr>
          <p:cNvPr id="6" name="Textfeld 5">
            <a:extLst>
              <a:ext uri="{FF2B5EF4-FFF2-40B4-BE49-F238E27FC236}">
                <a16:creationId xmlns:a16="http://schemas.microsoft.com/office/drawing/2014/main" id="{A951915B-17CE-4A64-8EAB-3F5AE55ADDB0}"/>
              </a:ext>
            </a:extLst>
          </p:cNvPr>
          <p:cNvSpPr txBox="1"/>
          <p:nvPr/>
        </p:nvSpPr>
        <p:spPr>
          <a:xfrm>
            <a:off x="9016688" y="551992"/>
            <a:ext cx="2276543" cy="369332"/>
          </a:xfrm>
          <a:prstGeom prst="rect">
            <a:avLst/>
          </a:prstGeom>
          <a:solidFill>
            <a:schemeClr val="bg1">
              <a:lumMod val="75000"/>
            </a:schemeClr>
          </a:solidFill>
        </p:spPr>
        <p:txBody>
          <a:bodyPr wrap="square" rtlCol="0">
            <a:spAutoFit/>
          </a:bodyPr>
          <a:lstStyle/>
          <a:p>
            <a:pPr algn="ctr"/>
            <a:r>
              <a:rPr lang="de-DE" dirty="0">
                <a:hlinkClick r:id="rId3"/>
              </a:rPr>
              <a:t>Hyperlink zum Bild</a:t>
            </a:r>
            <a:endParaRPr lang="de-DE" dirty="0"/>
          </a:p>
        </p:txBody>
      </p:sp>
      <p:sp>
        <p:nvSpPr>
          <p:cNvPr id="8" name="Titel 7">
            <a:extLst>
              <a:ext uri="{FF2B5EF4-FFF2-40B4-BE49-F238E27FC236}">
                <a16:creationId xmlns:a16="http://schemas.microsoft.com/office/drawing/2014/main" id="{573DBAA6-CEDA-ABAE-5578-64D438146D1D}"/>
              </a:ext>
            </a:extLst>
          </p:cNvPr>
          <p:cNvSpPr>
            <a:spLocks noGrp="1"/>
          </p:cNvSpPr>
          <p:nvPr>
            <p:ph type="ctrTitle" idx="4294967295"/>
          </p:nvPr>
        </p:nvSpPr>
        <p:spPr>
          <a:xfrm>
            <a:off x="898769" y="393493"/>
            <a:ext cx="10540562" cy="614214"/>
          </a:xfrm>
        </p:spPr>
        <p:txBody>
          <a:bodyPr>
            <a:noAutofit/>
          </a:bodyPr>
          <a:lstStyle/>
          <a:p>
            <a:pPr algn="ctr"/>
            <a:r>
              <a:rPr lang="de-DE" sz="3200" b="1" dirty="0">
                <a:solidFill>
                  <a:schemeClr val="tx1"/>
                </a:solidFill>
                <a:latin typeface="Arial" panose="020B0604020202020204" pitchFamily="34" charset="0"/>
                <a:cs typeface="Arial" panose="020B0604020202020204" pitchFamily="34" charset="0"/>
              </a:rPr>
              <a:t>Mobiles Arbeiten</a:t>
            </a:r>
            <a:br>
              <a:rPr lang="de-DE" sz="3200" b="1" dirty="0">
                <a:solidFill>
                  <a:schemeClr val="tx1"/>
                </a:solidFill>
                <a:latin typeface="Arial" panose="020B0604020202020204" pitchFamily="34" charset="0"/>
                <a:cs typeface="Arial" panose="020B0604020202020204" pitchFamily="34" charset="0"/>
              </a:rPr>
            </a:br>
            <a:endParaRPr lang="de-DE"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954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10</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Mobiles Arbeiten  |  QM  |  Stand: 16.02.2023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967007" y="1085594"/>
            <a:ext cx="6606937" cy="461665"/>
          </a:xfrm>
          <a:prstGeom prst="rect">
            <a:avLst/>
          </a:prstGeom>
          <a:noFill/>
        </p:spPr>
        <p:txBody>
          <a:bodyPr wrap="none" rtlCol="0">
            <a:spAutoFit/>
          </a:bodyPr>
          <a:lstStyle/>
          <a:p>
            <a:r>
              <a:rPr lang="de-DE" sz="2400" b="1" dirty="0">
                <a:solidFill>
                  <a:srgbClr val="00B050"/>
                </a:solidFill>
                <a:latin typeface="Arial" pitchFamily="34" charset="0"/>
                <a:cs typeface="Arial" pitchFamily="34" charset="0"/>
              </a:rPr>
              <a:t>Technische Voraussetzungen/ Arbeitsmittel </a:t>
            </a:r>
          </a:p>
        </p:txBody>
      </p:sp>
      <p:sp>
        <p:nvSpPr>
          <p:cNvPr id="10" name="Textfeld 9">
            <a:extLst>
              <a:ext uri="{FF2B5EF4-FFF2-40B4-BE49-F238E27FC236}">
                <a16:creationId xmlns:a16="http://schemas.microsoft.com/office/drawing/2014/main" id="{B69A1383-D3DD-4646-939C-D1503DE43003}"/>
              </a:ext>
            </a:extLst>
          </p:cNvPr>
          <p:cNvSpPr txBox="1"/>
          <p:nvPr/>
        </p:nvSpPr>
        <p:spPr>
          <a:xfrm>
            <a:off x="1101077" y="1731132"/>
            <a:ext cx="6836496" cy="475514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Eine wichtige technische Voraussetzung für das mobile Arbeiten (z.B. im privaten Umfeld) ist ein schneller und leistungsfähiger Internetzugang.</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Für mobiles Arbeiten können dem Beschäftigten (falls erforderlich) Arbeitsmittel mit gesicherter VPN Verbindung zur Verfügung gestellt werden. Über Art und Umfang der Ausstattung entscheidet die jeweilige Führungskraft anhand der konkreten Arbeitsaufgabe und des betriebsüblichen Standards. </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Grundsätzlich sind die vom Arbeitgeber überlassenen Arbeitsmittel zu nutzen. Eine private Nutzung dieser Geräte ist ausschließlich innerhalb der geltenden Regeln zulässig. Der Beschäftigte kann zwecks besserer Ergonomie einen privaten Monitor, eine private Tatstatur und/oder Maus nutzen. </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Die technische Organisation und Wartung der betrieblichen Arbeitsmittel erfolgen durch das Unternehmen. </a:t>
            </a:r>
            <a:endParaRPr lang="de-DE" sz="1800" dirty="0">
              <a:solidFill>
                <a:srgbClr val="00B050"/>
              </a:solidFill>
              <a:latin typeface="Arial" pitchFamily="34" charset="0"/>
              <a:cs typeface="Arial" pitchFamily="34" charset="0"/>
            </a:endParaRPr>
          </a:p>
        </p:txBody>
      </p:sp>
      <p:sp>
        <p:nvSpPr>
          <p:cNvPr id="8" name="Textfeld 7">
            <a:extLst>
              <a:ext uri="{FF2B5EF4-FFF2-40B4-BE49-F238E27FC236}">
                <a16:creationId xmlns:a16="http://schemas.microsoft.com/office/drawing/2014/main" id="{3056587E-0FF6-4828-A0BD-EC3F4CDF8BC1}"/>
              </a:ext>
            </a:extLst>
          </p:cNvPr>
          <p:cNvSpPr txBox="1"/>
          <p:nvPr/>
        </p:nvSpPr>
        <p:spPr>
          <a:xfrm>
            <a:off x="8655526" y="622794"/>
            <a:ext cx="1937197" cy="369332"/>
          </a:xfrm>
          <a:prstGeom prst="rect">
            <a:avLst/>
          </a:prstGeom>
          <a:solidFill>
            <a:schemeClr val="bg1">
              <a:lumMod val="75000"/>
            </a:schemeClr>
          </a:solidFill>
        </p:spPr>
        <p:txBody>
          <a:bodyPr wrap="none" rtlCol="0">
            <a:spAutoFit/>
          </a:bodyPr>
          <a:lstStyle/>
          <a:p>
            <a:r>
              <a:rPr lang="en-US" dirty="0">
                <a:solidFill>
                  <a:srgbClr val="0563C1"/>
                </a:solidFill>
                <a:hlinkClick r:id="rId2">
                  <a:extLst>
                    <a:ext uri="{A12FA001-AC4F-418D-AE19-62706E023703}">
                      <ahyp:hlinkClr xmlns:ahyp="http://schemas.microsoft.com/office/drawing/2018/hyperlinkcolor" val="tx"/>
                    </a:ext>
                  </a:extLst>
                </a:hlinkClick>
              </a:rPr>
              <a:t>Hyperlink </a:t>
            </a:r>
            <a:r>
              <a:rPr lang="en-US" dirty="0" err="1">
                <a:solidFill>
                  <a:srgbClr val="0563C1"/>
                </a:solidFill>
                <a:hlinkClick r:id="rId2">
                  <a:extLst>
                    <a:ext uri="{A12FA001-AC4F-418D-AE19-62706E023703}">
                      <ahyp:hlinkClr xmlns:ahyp="http://schemas.microsoft.com/office/drawing/2018/hyperlinkcolor" val="tx"/>
                    </a:ext>
                  </a:extLst>
                </a:hlinkClick>
              </a:rPr>
              <a:t>zum</a:t>
            </a:r>
            <a:r>
              <a:rPr lang="en-US" dirty="0">
                <a:solidFill>
                  <a:srgbClr val="0563C1"/>
                </a:solidFill>
                <a:hlinkClick r:id="rId2">
                  <a:extLst>
                    <a:ext uri="{A12FA001-AC4F-418D-AE19-62706E023703}">
                      <ahyp:hlinkClr xmlns:ahyp="http://schemas.microsoft.com/office/drawing/2018/hyperlinkcolor" val="tx"/>
                    </a:ext>
                  </a:extLst>
                </a:hlinkClick>
              </a:rPr>
              <a:t> </a:t>
            </a:r>
            <a:r>
              <a:rPr lang="en-US" dirty="0" err="1">
                <a:solidFill>
                  <a:srgbClr val="00B050"/>
                </a:solidFill>
                <a:hlinkClick r:id="rId2">
                  <a:extLst>
                    <a:ext uri="{A12FA001-AC4F-418D-AE19-62706E023703}">
                      <ahyp:hlinkClr xmlns:ahyp="http://schemas.microsoft.com/office/drawing/2018/hyperlinkcolor" val="tx"/>
                    </a:ext>
                  </a:extLst>
                </a:hlinkClick>
              </a:rPr>
              <a:t>Bild</a:t>
            </a:r>
            <a:endParaRPr lang="de-DE" dirty="0">
              <a:solidFill>
                <a:srgbClr val="00B050"/>
              </a:solidFill>
            </a:endParaRPr>
          </a:p>
        </p:txBody>
      </p:sp>
      <p:pic>
        <p:nvPicPr>
          <p:cNvPr id="5122" name="Picture 2"/>
          <p:cNvPicPr>
            <a:picLocks noChangeAspect="1" noChangeArrowheads="1"/>
          </p:cNvPicPr>
          <p:nvPr/>
        </p:nvPicPr>
        <p:blipFill>
          <a:blip r:embed="rId3" cstate="print"/>
          <a:srcRect/>
          <a:stretch>
            <a:fillRect/>
          </a:stretch>
        </p:blipFill>
        <p:spPr bwMode="auto">
          <a:xfrm rot="298700">
            <a:off x="8037343" y="1768556"/>
            <a:ext cx="3649124" cy="24580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18414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11</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Mobiles Arbeiten  |  QM  |  Stand: 16.02.2023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967007" y="988170"/>
            <a:ext cx="7838621" cy="461665"/>
          </a:xfrm>
          <a:prstGeom prst="rect">
            <a:avLst/>
          </a:prstGeom>
          <a:noFill/>
        </p:spPr>
        <p:txBody>
          <a:bodyPr wrap="none" rtlCol="0">
            <a:spAutoFit/>
          </a:bodyPr>
          <a:lstStyle/>
          <a:p>
            <a:r>
              <a:rPr lang="de-DE" sz="2400" b="1" dirty="0">
                <a:solidFill>
                  <a:srgbClr val="00B050"/>
                </a:solidFill>
                <a:latin typeface="Arial" panose="020B0604020202020204" pitchFamily="34" charset="0"/>
                <a:cs typeface="Arial" panose="020B0604020202020204" pitchFamily="34" charset="0"/>
              </a:rPr>
              <a:t>Sicherheit / Datenschutzrechtliche Voraussetzungen</a:t>
            </a:r>
          </a:p>
        </p:txBody>
      </p:sp>
      <p:sp>
        <p:nvSpPr>
          <p:cNvPr id="10" name="Textfeld 9">
            <a:extLst>
              <a:ext uri="{FF2B5EF4-FFF2-40B4-BE49-F238E27FC236}">
                <a16:creationId xmlns:a16="http://schemas.microsoft.com/office/drawing/2014/main" id="{B69A1383-D3DD-4646-939C-D1503DE43003}"/>
              </a:ext>
            </a:extLst>
          </p:cNvPr>
          <p:cNvSpPr txBox="1"/>
          <p:nvPr/>
        </p:nvSpPr>
        <p:spPr>
          <a:xfrm>
            <a:off x="1039785" y="1748625"/>
            <a:ext cx="7152493" cy="4555093"/>
          </a:xfrm>
          <a:prstGeom prst="rect">
            <a:avLst/>
          </a:prstGeom>
          <a:noFill/>
        </p:spPr>
        <p:txBody>
          <a:bodyPr wrap="square" rtlCol="0">
            <a:spAutoFit/>
          </a:bodyPr>
          <a:lstStyle/>
          <a:p>
            <a:pPr marL="342900" indent="-342900">
              <a:spcAft>
                <a:spcPts val="600"/>
              </a:spcAft>
              <a:buFont typeface="Arial" pitchFamily="34" charset="0"/>
              <a:buChar char="•"/>
            </a:pPr>
            <a:r>
              <a:rPr lang="de-DE" dirty="0">
                <a:solidFill>
                  <a:srgbClr val="00B050"/>
                </a:solidFill>
                <a:latin typeface="Arial" panose="020B0604020202020204" pitchFamily="34" charset="0"/>
                <a:cs typeface="Arial" panose="020B0604020202020204" pitchFamily="34" charset="0"/>
              </a:rPr>
              <a:t>Alle firmeneigenen Geräte und Informationen, Aufzeichnungen und Materialien sind auch während der Mobilen Arbeit vor unbefugtem oder versehentlichem Zugriff oder Gebrauch durch unberechtigte Dritte sowie vor Änderung, Zerstörung und Offenlegung zu schützen. </a:t>
            </a:r>
          </a:p>
          <a:p>
            <a:pPr marL="342900" indent="-342900">
              <a:spcAft>
                <a:spcPts val="600"/>
              </a:spcAft>
              <a:buFont typeface="Arial" pitchFamily="34" charset="0"/>
              <a:buChar char="•"/>
            </a:pPr>
            <a:r>
              <a:rPr lang="de-DE" dirty="0">
                <a:solidFill>
                  <a:srgbClr val="00B050"/>
                </a:solidFill>
                <a:latin typeface="Arial" panose="020B0604020202020204" pitchFamily="34" charset="0"/>
                <a:cs typeface="Arial" panose="020B0604020202020204" pitchFamily="34" charset="0"/>
              </a:rPr>
              <a:t>Vertrauliche, interne Informationen müssen vor Einsichtnahme durch unbefugte Dritte geschützt werden. </a:t>
            </a:r>
          </a:p>
          <a:p>
            <a:pPr marL="342900" indent="-342900">
              <a:spcAft>
                <a:spcPts val="600"/>
              </a:spcAft>
              <a:buFont typeface="Arial" pitchFamily="34" charset="0"/>
              <a:buChar char="•"/>
            </a:pPr>
            <a:r>
              <a:rPr lang="de-DE" dirty="0">
                <a:solidFill>
                  <a:srgbClr val="00B050"/>
                </a:solidFill>
                <a:latin typeface="Arial" panose="020B0604020202020204" pitchFamily="34" charset="0"/>
                <a:cs typeface="Arial" panose="020B0604020202020204" pitchFamily="34" charset="0"/>
              </a:rPr>
              <a:t>Die Grundsätze ordnungsgemäßer Datenverarbeitung sind einzuhalten und geltende Datenschutzbestimmungen und -rechte zu beachten. </a:t>
            </a:r>
          </a:p>
          <a:p>
            <a:pPr marL="342900" indent="-342900">
              <a:spcAft>
                <a:spcPts val="600"/>
              </a:spcAft>
              <a:buFont typeface="Arial" pitchFamily="34" charset="0"/>
              <a:buChar char="•"/>
            </a:pPr>
            <a:r>
              <a:rPr lang="de-DE" dirty="0">
                <a:solidFill>
                  <a:srgbClr val="00B050"/>
                </a:solidFill>
                <a:latin typeface="Arial" panose="020B0604020202020204" pitchFamily="34" charset="0"/>
                <a:cs typeface="Arial" panose="020B0604020202020204" pitchFamily="34" charset="0"/>
              </a:rPr>
              <a:t>Werden Datenschutzverstöße bekannt, sind diese unverzüglich dem Arbeitgeber anzuzeigen. </a:t>
            </a:r>
          </a:p>
          <a:p>
            <a:pPr marL="342900" indent="-342900">
              <a:spcAft>
                <a:spcPts val="600"/>
              </a:spcAft>
              <a:buFont typeface="Arial" pitchFamily="34" charset="0"/>
              <a:buChar char="•"/>
            </a:pPr>
            <a:r>
              <a:rPr lang="de-DE" dirty="0">
                <a:solidFill>
                  <a:srgbClr val="00B050"/>
                </a:solidFill>
                <a:latin typeface="Arial" panose="020B0604020202020204" pitchFamily="34" charset="0"/>
                <a:cs typeface="Arial" panose="020B0604020202020204" pitchFamily="34" charset="0"/>
              </a:rPr>
              <a:t>Ein Verstoß gegen die internen Richtlinien oder geltenden Bestimmungen/ Gesetze können das Aussetzen des mobilen Arbeitens zur Folge haben.</a:t>
            </a:r>
            <a:endParaRPr lang="de-DE" sz="1800" dirty="0">
              <a:solidFill>
                <a:srgbClr val="00B050"/>
              </a:solidFill>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BA9D7BCC-16F1-4819-A791-2A489572C938}"/>
              </a:ext>
            </a:extLst>
          </p:cNvPr>
          <p:cNvSpPr txBox="1"/>
          <p:nvPr/>
        </p:nvSpPr>
        <p:spPr>
          <a:xfrm>
            <a:off x="9351139" y="1563959"/>
            <a:ext cx="2037806" cy="369332"/>
          </a:xfrm>
          <a:prstGeom prst="rect">
            <a:avLst/>
          </a:prstGeom>
          <a:solidFill>
            <a:schemeClr val="bg1">
              <a:lumMod val="75000"/>
            </a:schemeClr>
          </a:solidFill>
        </p:spPr>
        <p:txBody>
          <a:bodyPr wrap="square" rtlCol="0">
            <a:spAutoFit/>
          </a:bodyPr>
          <a:lstStyle/>
          <a:p>
            <a:r>
              <a:rPr lang="en-US" dirty="0">
                <a:solidFill>
                  <a:srgbClr val="00B050"/>
                </a:solidFill>
                <a:hlinkClick r:id="rId2">
                  <a:extLst>
                    <a:ext uri="{A12FA001-AC4F-418D-AE19-62706E023703}">
                      <ahyp:hlinkClr xmlns:ahyp="http://schemas.microsoft.com/office/drawing/2018/hyperlinkcolor" val="tx"/>
                    </a:ext>
                  </a:extLst>
                </a:hlinkClick>
              </a:rPr>
              <a:t>Hyperlink </a:t>
            </a:r>
            <a:r>
              <a:rPr lang="en-US" dirty="0" err="1">
                <a:solidFill>
                  <a:srgbClr val="00B050"/>
                </a:solidFill>
                <a:hlinkClick r:id="rId2">
                  <a:extLst>
                    <a:ext uri="{A12FA001-AC4F-418D-AE19-62706E023703}">
                      <ahyp:hlinkClr xmlns:ahyp="http://schemas.microsoft.com/office/drawing/2018/hyperlinkcolor" val="tx"/>
                    </a:ext>
                  </a:extLst>
                </a:hlinkClick>
              </a:rPr>
              <a:t>zum</a:t>
            </a:r>
            <a:r>
              <a:rPr lang="en-US" dirty="0">
                <a:solidFill>
                  <a:srgbClr val="00B050"/>
                </a:solidFill>
                <a:hlinkClick r:id="rId2">
                  <a:extLst>
                    <a:ext uri="{A12FA001-AC4F-418D-AE19-62706E023703}">
                      <ahyp:hlinkClr xmlns:ahyp="http://schemas.microsoft.com/office/drawing/2018/hyperlinkcolor" val="tx"/>
                    </a:ext>
                  </a:extLst>
                </a:hlinkClick>
              </a:rPr>
              <a:t> </a:t>
            </a:r>
            <a:r>
              <a:rPr lang="en-US" dirty="0" err="1">
                <a:solidFill>
                  <a:srgbClr val="00B050"/>
                </a:solidFill>
                <a:hlinkClick r:id="rId2">
                  <a:extLst>
                    <a:ext uri="{A12FA001-AC4F-418D-AE19-62706E023703}">
                      <ahyp:hlinkClr xmlns:ahyp="http://schemas.microsoft.com/office/drawing/2018/hyperlinkcolor" val="tx"/>
                    </a:ext>
                  </a:extLst>
                </a:hlinkClick>
              </a:rPr>
              <a:t>Bild</a:t>
            </a:r>
            <a:endParaRPr lang="de-DE" dirty="0">
              <a:solidFill>
                <a:srgbClr val="00B050"/>
              </a:solidFill>
            </a:endParaRPr>
          </a:p>
        </p:txBody>
      </p:sp>
      <p:pic>
        <p:nvPicPr>
          <p:cNvPr id="6146" name="Picture 2"/>
          <p:cNvPicPr>
            <a:picLocks noChangeAspect="1" noChangeArrowheads="1"/>
          </p:cNvPicPr>
          <p:nvPr/>
        </p:nvPicPr>
        <p:blipFill>
          <a:blip r:embed="rId3" cstate="print"/>
          <a:srcRect/>
          <a:stretch>
            <a:fillRect/>
          </a:stretch>
        </p:blipFill>
        <p:spPr bwMode="auto">
          <a:xfrm>
            <a:off x="8433898" y="2478396"/>
            <a:ext cx="3421480" cy="21701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8250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12</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Mobiles Arbeiten  |  QM  |  Stand: 16.02.2023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101370" y="813331"/>
            <a:ext cx="3057247" cy="461665"/>
          </a:xfrm>
          <a:prstGeom prst="rect">
            <a:avLst/>
          </a:prstGeom>
          <a:noFill/>
        </p:spPr>
        <p:txBody>
          <a:bodyPr wrap="none" rtlCol="0">
            <a:spAutoFit/>
          </a:bodyPr>
          <a:lstStyle/>
          <a:p>
            <a:r>
              <a:rPr lang="de-DE" sz="2400" b="1" dirty="0">
                <a:latin typeface="Arial" pitchFamily="34" charset="0"/>
                <a:cs typeface="Arial" pitchFamily="34" charset="0"/>
              </a:rPr>
              <a:t>Arbeiten unterwegs</a:t>
            </a:r>
          </a:p>
        </p:txBody>
      </p:sp>
      <p:sp>
        <p:nvSpPr>
          <p:cNvPr id="10" name="Textfeld 9">
            <a:extLst>
              <a:ext uri="{FF2B5EF4-FFF2-40B4-BE49-F238E27FC236}">
                <a16:creationId xmlns:a16="http://schemas.microsoft.com/office/drawing/2014/main" id="{B69A1383-D3DD-4646-939C-D1503DE43003}"/>
              </a:ext>
            </a:extLst>
          </p:cNvPr>
          <p:cNvSpPr txBox="1"/>
          <p:nvPr/>
        </p:nvSpPr>
        <p:spPr>
          <a:xfrm>
            <a:off x="1101370" y="1418409"/>
            <a:ext cx="7697397" cy="4401205"/>
          </a:xfrm>
          <a:prstGeom prst="rect">
            <a:avLst/>
          </a:prstGeom>
          <a:noFill/>
        </p:spPr>
        <p:txBody>
          <a:bodyPr wrap="square" rtlCol="0">
            <a:spAutoFit/>
          </a:bodyPr>
          <a:lstStyle/>
          <a:p>
            <a:pPr marL="285750" indent="-285750">
              <a:buFont typeface="Arial" panose="020B0604020202020204" pitchFamily="34" charset="0"/>
              <a:buChar char="•"/>
            </a:pPr>
            <a:r>
              <a:rPr lang="de-DE" sz="1800" dirty="0">
                <a:latin typeface="Arial" pitchFamily="34" charset="0"/>
                <a:cs typeface="Arial" pitchFamily="34" charset="0"/>
              </a:rPr>
              <a:t>Notebook auf dem Schoß….</a:t>
            </a:r>
          </a:p>
          <a:p>
            <a:pPr marL="269875">
              <a:spcAft>
                <a:spcPts val="600"/>
              </a:spcAft>
            </a:pPr>
            <a:r>
              <a:rPr lang="de-DE" sz="1800" dirty="0">
                <a:latin typeface="Arial" pitchFamily="34" charset="0"/>
                <a:cs typeface="Arial" pitchFamily="34" charset="0"/>
              </a:rPr>
              <a:t>Die häufig angetroffene „Arbeitshaltung“ mit dem Notebook auf dem Schoß ist für längeres Arbeiten nicht zu empfehlen. In dieser Haltung treten schnell Schulter- und Nackenverspannungen auf und es kann zu Kopfschmerzen oder anderen Beschwerden kommen.</a:t>
            </a:r>
          </a:p>
          <a:p>
            <a:pPr marL="285750" indent="-285750">
              <a:buFont typeface="Arial" panose="020B0604020202020204" pitchFamily="34" charset="0"/>
              <a:buChar char="•"/>
            </a:pPr>
            <a:r>
              <a:rPr lang="de-DE" sz="1800" dirty="0">
                <a:latin typeface="Arial" pitchFamily="34" charset="0"/>
                <a:cs typeface="Arial" pitchFamily="34" charset="0"/>
              </a:rPr>
              <a:t>Notebook im Auto…</a:t>
            </a:r>
          </a:p>
          <a:p>
            <a:pPr marL="269875">
              <a:spcAft>
                <a:spcPts val="600"/>
              </a:spcAft>
            </a:pPr>
            <a:r>
              <a:rPr lang="de-DE" sz="1800" dirty="0">
                <a:latin typeface="Arial" pitchFamily="34" charset="0"/>
                <a:cs typeface="Arial" pitchFamily="34" charset="0"/>
              </a:rPr>
              <a:t>Auch eine Notebook-Nutzung im Auto kann nicht empfohlen werden. Gearbeitet werden sollte möglichst immer an einem Tisch – zum Beispiel in einer Raststätte. Gerade nach längeren Autofahrten empfiehlt sich auch das Arbeiten an einem Stehtisch.</a:t>
            </a:r>
          </a:p>
          <a:p>
            <a:pPr marL="285750" indent="-285750">
              <a:buFont typeface="Arial" panose="020B0604020202020204" pitchFamily="34" charset="0"/>
              <a:buChar char="•"/>
            </a:pPr>
            <a:r>
              <a:rPr lang="de-DE" sz="1800" dirty="0">
                <a:latin typeface="Arial" pitchFamily="34" charset="0"/>
                <a:cs typeface="Arial" pitchFamily="34" charset="0"/>
              </a:rPr>
              <a:t>Notebookständer…</a:t>
            </a:r>
          </a:p>
          <a:p>
            <a:pPr marL="269875">
              <a:spcAft>
                <a:spcPts val="600"/>
              </a:spcAft>
            </a:pPr>
            <a:r>
              <a:rPr lang="de-DE" sz="1800" dirty="0">
                <a:latin typeface="Arial" pitchFamily="34" charset="0"/>
                <a:cs typeface="Arial" pitchFamily="34" charset="0"/>
              </a:rPr>
              <a:t>Auf den Einsatz von „vermeintlich ergonomischen“ Notebookständern, die den Bildschirm anheben und die Tastatur schräg stellen, sollte verzichtet werden, da die Aufstellung des Notebooks ohne Notebookständer viel ergonomischer ist als mit. </a:t>
            </a:r>
            <a:endParaRPr lang="de-DE" sz="1800" dirty="0">
              <a:solidFill>
                <a:srgbClr val="00B050"/>
              </a:solidFill>
              <a:latin typeface="Arial" pitchFamily="34" charset="0"/>
              <a:cs typeface="Arial" pitchFamily="34" charset="0"/>
            </a:endParaRPr>
          </a:p>
        </p:txBody>
      </p:sp>
      <p:sp>
        <p:nvSpPr>
          <p:cNvPr id="8" name="Textfeld 7">
            <a:extLst>
              <a:ext uri="{FF2B5EF4-FFF2-40B4-BE49-F238E27FC236}">
                <a16:creationId xmlns:a16="http://schemas.microsoft.com/office/drawing/2014/main" id="{54B304DE-8DFE-41C9-AC2B-3E904F1DD8D5}"/>
              </a:ext>
            </a:extLst>
          </p:cNvPr>
          <p:cNvSpPr txBox="1"/>
          <p:nvPr/>
        </p:nvSpPr>
        <p:spPr>
          <a:xfrm>
            <a:off x="9344358" y="628665"/>
            <a:ext cx="1948872" cy="369332"/>
          </a:xfrm>
          <a:prstGeom prst="rect">
            <a:avLst/>
          </a:prstGeom>
          <a:solidFill>
            <a:schemeClr val="bg1">
              <a:lumMod val="75000"/>
            </a:schemeClr>
          </a:solidFill>
        </p:spPr>
        <p:txBody>
          <a:bodyPr wrap="square" rtlCol="0">
            <a:spAutoFit/>
          </a:bodyPr>
          <a:lstStyle/>
          <a:p>
            <a:r>
              <a:rPr lang="en-US" dirty="0">
                <a:solidFill>
                  <a:srgbClr val="00B050"/>
                </a:solidFill>
                <a:hlinkClick r:id="rId2">
                  <a:extLst>
                    <a:ext uri="{A12FA001-AC4F-418D-AE19-62706E023703}">
                      <ahyp:hlinkClr xmlns:ahyp="http://schemas.microsoft.com/office/drawing/2018/hyperlinkcolor" val="tx"/>
                    </a:ext>
                  </a:extLst>
                </a:hlinkClick>
              </a:rPr>
              <a:t>Hyperlink </a:t>
            </a:r>
            <a:r>
              <a:rPr lang="en-US" dirty="0" err="1">
                <a:solidFill>
                  <a:srgbClr val="00B050"/>
                </a:solidFill>
                <a:hlinkClick r:id="rId2">
                  <a:extLst>
                    <a:ext uri="{A12FA001-AC4F-418D-AE19-62706E023703}">
                      <ahyp:hlinkClr xmlns:ahyp="http://schemas.microsoft.com/office/drawing/2018/hyperlinkcolor" val="tx"/>
                    </a:ext>
                  </a:extLst>
                </a:hlinkClick>
              </a:rPr>
              <a:t>zum</a:t>
            </a:r>
            <a:r>
              <a:rPr lang="en-US" dirty="0">
                <a:solidFill>
                  <a:srgbClr val="00B050"/>
                </a:solidFill>
                <a:hlinkClick r:id="rId2">
                  <a:extLst>
                    <a:ext uri="{A12FA001-AC4F-418D-AE19-62706E023703}">
                      <ahyp:hlinkClr xmlns:ahyp="http://schemas.microsoft.com/office/drawing/2018/hyperlinkcolor" val="tx"/>
                    </a:ext>
                  </a:extLst>
                </a:hlinkClick>
              </a:rPr>
              <a:t> </a:t>
            </a:r>
            <a:r>
              <a:rPr lang="en-US" dirty="0" err="1">
                <a:solidFill>
                  <a:srgbClr val="00B050"/>
                </a:solidFill>
                <a:hlinkClick r:id="rId2">
                  <a:extLst>
                    <a:ext uri="{A12FA001-AC4F-418D-AE19-62706E023703}">
                      <ahyp:hlinkClr xmlns:ahyp="http://schemas.microsoft.com/office/drawing/2018/hyperlinkcolor" val="tx"/>
                    </a:ext>
                  </a:extLst>
                </a:hlinkClick>
              </a:rPr>
              <a:t>Bild</a:t>
            </a:r>
            <a:endParaRPr lang="de-DE" dirty="0">
              <a:solidFill>
                <a:srgbClr val="00B050"/>
              </a:solidFill>
            </a:endParaRPr>
          </a:p>
        </p:txBody>
      </p:sp>
      <p:pic>
        <p:nvPicPr>
          <p:cNvPr id="7170" name="Picture 2"/>
          <p:cNvPicPr>
            <a:picLocks noChangeAspect="1" noChangeArrowheads="1"/>
          </p:cNvPicPr>
          <p:nvPr/>
        </p:nvPicPr>
        <p:blipFill>
          <a:blip r:embed="rId3" cstate="print"/>
          <a:srcRect/>
          <a:stretch>
            <a:fillRect/>
          </a:stretch>
        </p:blipFill>
        <p:spPr bwMode="auto">
          <a:xfrm>
            <a:off x="9344358" y="1783533"/>
            <a:ext cx="2242835" cy="33028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804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2</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Mobiles Arbeiten  |  QM  |  Stand: 16.02.2023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75508" y="925357"/>
            <a:ext cx="2577950" cy="461665"/>
          </a:xfrm>
          <a:prstGeom prst="rect">
            <a:avLst/>
          </a:prstGeom>
          <a:noFill/>
        </p:spPr>
        <p:txBody>
          <a:bodyPr wrap="none" rtlCol="0">
            <a:spAutoFit/>
          </a:bodyPr>
          <a:lstStyle/>
          <a:p>
            <a:r>
              <a:rPr lang="de-DE" sz="2400" b="1" dirty="0">
                <a:solidFill>
                  <a:srgbClr val="00B050"/>
                </a:solidFill>
                <a:latin typeface="Arial" pitchFamily="34" charset="0"/>
                <a:cs typeface="Arial" pitchFamily="34" charset="0"/>
              </a:rPr>
              <a:t>Grundsätzliches</a:t>
            </a:r>
          </a:p>
        </p:txBody>
      </p:sp>
      <p:sp>
        <p:nvSpPr>
          <p:cNvPr id="8" name="Textfeld 7">
            <a:extLst>
              <a:ext uri="{FF2B5EF4-FFF2-40B4-BE49-F238E27FC236}">
                <a16:creationId xmlns:a16="http://schemas.microsoft.com/office/drawing/2014/main" id="{90221169-85EC-4D43-92FE-A64C841264F1}"/>
              </a:ext>
            </a:extLst>
          </p:cNvPr>
          <p:cNvSpPr txBox="1"/>
          <p:nvPr/>
        </p:nvSpPr>
        <p:spPr>
          <a:xfrm>
            <a:off x="9012759" y="925357"/>
            <a:ext cx="1939637" cy="369332"/>
          </a:xfrm>
          <a:prstGeom prst="rect">
            <a:avLst/>
          </a:prstGeom>
          <a:solidFill>
            <a:schemeClr val="bg1">
              <a:lumMod val="75000"/>
            </a:schemeClr>
          </a:solidFill>
        </p:spPr>
        <p:txBody>
          <a:bodyPr wrap="square" rtlCol="0">
            <a:spAutoFit/>
          </a:bodyPr>
          <a:lstStyle/>
          <a:p>
            <a:r>
              <a:rPr lang="de-DE" dirty="0"/>
              <a:t>Eigene Richtlinie</a:t>
            </a:r>
          </a:p>
        </p:txBody>
      </p:sp>
      <p:sp>
        <p:nvSpPr>
          <p:cNvPr id="9" name="Rechteck 8"/>
          <p:cNvSpPr/>
          <p:nvPr/>
        </p:nvSpPr>
        <p:spPr>
          <a:xfrm>
            <a:off x="931849" y="1589885"/>
            <a:ext cx="7801603" cy="4708981"/>
          </a:xfrm>
          <a:prstGeom prst="rect">
            <a:avLst/>
          </a:prstGeom>
        </p:spPr>
        <p:txBody>
          <a:bodyPr wrap="square">
            <a:spAutoFit/>
          </a:bodyPr>
          <a:lstStyle/>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Mobiles Arbeiten umfasst alle arbeitsvertraglich vereinbarten Tätigkeiten, die temporär außerhalb der Betriebsstätten des Unternehmens online oder offline durchgeführt werden können. </a:t>
            </a:r>
          </a:p>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Die Richtlinie „RL 15 Mobiles Arbeiten“ schafft u.a. klare Regelungen und Rahmenbedingungen für das mobile Arbeiten im Unternehmen. </a:t>
            </a:r>
          </a:p>
          <a:p>
            <a:pPr marL="342900" indent="-342900">
              <a:spcAft>
                <a:spcPts val="600"/>
              </a:spcAft>
            </a:pPr>
            <a:r>
              <a:rPr lang="de-DE" dirty="0">
                <a:solidFill>
                  <a:srgbClr val="00B050"/>
                </a:solidFill>
                <a:latin typeface="Arial" pitchFamily="34" charset="0"/>
                <a:cs typeface="Arial" pitchFamily="34" charset="0"/>
              </a:rPr>
              <a:t>Voraussetzungen für das mobile Arbeiten: </a:t>
            </a:r>
          </a:p>
          <a:p>
            <a:pPr marL="354012" indent="-342900">
              <a:spcAft>
                <a:spcPts val="600"/>
              </a:spcAft>
              <a:buFont typeface="Arial" panose="020B0604020202020204" pitchFamily="34" charset="0"/>
              <a:buChar char="•"/>
              <a:tabLst>
                <a:tab pos="0" algn="l"/>
              </a:tabLst>
            </a:pPr>
            <a:r>
              <a:rPr lang="de-DE" dirty="0">
                <a:solidFill>
                  <a:srgbClr val="00B050"/>
                </a:solidFill>
                <a:latin typeface="Arial" pitchFamily="34" charset="0"/>
                <a:cs typeface="Arial" pitchFamily="34" charset="0"/>
              </a:rPr>
              <a:t>das Aufgabengebiet des Beschäftigten eignet sich aus betrieblicher und wirtschaftlicher Sicht für mobiles Arbeiten</a:t>
            </a:r>
          </a:p>
          <a:p>
            <a:pPr marL="354012" indent="-342900">
              <a:spcAft>
                <a:spcPts val="600"/>
              </a:spcAft>
              <a:buFont typeface="Arial" panose="020B0604020202020204" pitchFamily="34" charset="0"/>
              <a:buChar char="•"/>
              <a:tabLst>
                <a:tab pos="177800" algn="l"/>
              </a:tabLst>
            </a:pPr>
            <a:r>
              <a:rPr lang="de-DE" dirty="0">
                <a:solidFill>
                  <a:srgbClr val="00B050"/>
                </a:solidFill>
                <a:latin typeface="Arial" pitchFamily="34" charset="0"/>
                <a:cs typeface="Arial" pitchFamily="34" charset="0"/>
              </a:rPr>
              <a:t>die Funktionsfähigkeit des Fachbereichs sowie die persönliche Erreichbarkeit ist sichergestellt. </a:t>
            </a:r>
          </a:p>
          <a:p>
            <a:pPr>
              <a:spcAft>
                <a:spcPts val="600"/>
              </a:spcAft>
            </a:pPr>
            <a:r>
              <a:rPr lang="de-DE" dirty="0">
                <a:solidFill>
                  <a:srgbClr val="00B050"/>
                </a:solidFill>
                <a:latin typeface="Arial" pitchFamily="34" charset="0"/>
                <a:cs typeface="Arial" pitchFamily="34" charset="0"/>
              </a:rPr>
              <a:t>Ein genereller Anspruch auf Teilnahme an mobiler Arbeit besteht nicht. Die Beurteilung obliegt der jeweiligen Führungskraft. </a:t>
            </a:r>
          </a:p>
          <a:p>
            <a:pPr>
              <a:spcAft>
                <a:spcPts val="600"/>
              </a:spcAft>
            </a:pPr>
            <a:r>
              <a:rPr lang="de-DE" dirty="0">
                <a:solidFill>
                  <a:srgbClr val="00B050"/>
                </a:solidFill>
                <a:latin typeface="Arial" pitchFamily="34" charset="0"/>
                <a:cs typeface="Arial" pitchFamily="34" charset="0"/>
              </a:rPr>
              <a:t>Die Richtlinie „RL 15 Mobiles Arbeiten“ muss, bei Teilnahme am mobilen Arbeiten, vom Beschäftigten unterzeichnet und als Nachweis in der Personalakte hinterlegt werden.</a:t>
            </a:r>
          </a:p>
        </p:txBody>
      </p:sp>
      <p:pic>
        <p:nvPicPr>
          <p:cNvPr id="8194" name="Picture 2"/>
          <p:cNvPicPr>
            <a:picLocks noChangeAspect="1" noChangeArrowheads="1"/>
          </p:cNvPicPr>
          <p:nvPr/>
        </p:nvPicPr>
        <p:blipFill>
          <a:blip r:embed="rId2" cstate="print"/>
          <a:srcRect/>
          <a:stretch>
            <a:fillRect/>
          </a:stretch>
        </p:blipFill>
        <p:spPr bwMode="auto">
          <a:xfrm rot="792996">
            <a:off x="8604221" y="1671121"/>
            <a:ext cx="3137004" cy="2140272"/>
          </a:xfrm>
          <a:prstGeom prst="rect">
            <a:avLst/>
          </a:prstGeom>
          <a:noFill/>
          <a:ln w="9525">
            <a:noFill/>
            <a:miter lim="800000"/>
            <a:headEnd/>
            <a:tailEnd/>
          </a:ln>
        </p:spPr>
      </p:pic>
    </p:spTree>
    <p:extLst>
      <p:ext uri="{BB962C8B-B14F-4D97-AF65-F5344CB8AC3E}">
        <p14:creationId xmlns:p14="http://schemas.microsoft.com/office/powerpoint/2010/main" val="24777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3</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Mobiles Arbeiten  |  QM  |  Stand: 16.02.2023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62180" y="1242598"/>
            <a:ext cx="2220480" cy="461665"/>
          </a:xfrm>
          <a:prstGeom prst="rect">
            <a:avLst/>
          </a:prstGeom>
          <a:noFill/>
        </p:spPr>
        <p:txBody>
          <a:bodyPr wrap="none" rtlCol="0">
            <a:spAutoFit/>
          </a:bodyPr>
          <a:lstStyle/>
          <a:p>
            <a:r>
              <a:rPr lang="de-DE" sz="2400" b="1" dirty="0">
                <a:solidFill>
                  <a:srgbClr val="00B050"/>
                </a:solidFill>
                <a:latin typeface="Arial" pitchFamily="34" charset="0"/>
                <a:cs typeface="Arial" pitchFamily="34" charset="0"/>
              </a:rPr>
              <a:t>Arbeitsschutz</a:t>
            </a:r>
          </a:p>
        </p:txBody>
      </p:sp>
      <p:sp>
        <p:nvSpPr>
          <p:cNvPr id="10" name="Textfeld 9">
            <a:extLst>
              <a:ext uri="{FF2B5EF4-FFF2-40B4-BE49-F238E27FC236}">
                <a16:creationId xmlns:a16="http://schemas.microsoft.com/office/drawing/2014/main" id="{B69A1383-D3DD-4646-939C-D1503DE43003}"/>
              </a:ext>
            </a:extLst>
          </p:cNvPr>
          <p:cNvSpPr txBox="1"/>
          <p:nvPr/>
        </p:nvSpPr>
        <p:spPr>
          <a:xfrm>
            <a:off x="1101369" y="1958738"/>
            <a:ext cx="6913627" cy="427809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Die Beschäftigten sind verpflichtet, nach ihren Möglichkeiten sowie gemäß der Unterweisung und Weisung des Arbeitgebers für ihre Sicherheit und Gesundheit bei der Arbeit Sorge zu tragen.</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Mobile Arbeit unterliegt grundsätzlich den Regelungen des Arbeitsschutzgesetzes und des Arbeitszeitgesetzes.</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Eine sinnvolle Arbeitsgestaltung durch Art und Ablauf der Tätigkeit sowie die Einhaltung der Arbeitszeit und Pausenregelung ist unabdingbar.</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Die Unterweisung „Bildschirmarbeitsplatz (QMF 114)“ gibt u.a. Hinweise zur ergonomischen Arbeitsplatzgestaltung und Sitzhaltung. Diese ist zusätzlich, zur Unterweisung „Mobiles Arbeiten“, zwingend durchzuführen.</a:t>
            </a:r>
          </a:p>
          <a:p>
            <a:pPr marL="285750" indent="-285750">
              <a:spcAft>
                <a:spcPts val="600"/>
              </a:spcAft>
              <a:buFont typeface="Arial" panose="020B0604020202020204" pitchFamily="34" charset="0"/>
              <a:buChar char="•"/>
            </a:pPr>
            <a:endParaRPr lang="de-DE" dirty="0">
              <a:latin typeface="Arial" pitchFamily="34" charset="0"/>
              <a:cs typeface="Arial" pitchFamily="34" charset="0"/>
            </a:endParaRPr>
          </a:p>
        </p:txBody>
      </p:sp>
      <p:sp>
        <p:nvSpPr>
          <p:cNvPr id="8" name="Textfeld 7">
            <a:extLst>
              <a:ext uri="{FF2B5EF4-FFF2-40B4-BE49-F238E27FC236}">
                <a16:creationId xmlns:a16="http://schemas.microsoft.com/office/drawing/2014/main" id="{F8FD612C-6736-4CF1-9149-C4F4A5ADA143}"/>
              </a:ext>
            </a:extLst>
          </p:cNvPr>
          <p:cNvSpPr txBox="1"/>
          <p:nvPr/>
        </p:nvSpPr>
        <p:spPr>
          <a:xfrm>
            <a:off x="9090458" y="1938364"/>
            <a:ext cx="2117473" cy="369332"/>
          </a:xfrm>
          <a:prstGeom prst="rect">
            <a:avLst/>
          </a:prstGeom>
          <a:solidFill>
            <a:schemeClr val="bg1">
              <a:lumMod val="75000"/>
            </a:schemeClr>
          </a:solidFill>
        </p:spPr>
        <p:txBody>
          <a:bodyPr wrap="square" rtlCol="0">
            <a:spAutoFit/>
          </a:bodyPr>
          <a:lstStyle/>
          <a:p>
            <a:r>
              <a:rPr lang="de-DE" dirty="0"/>
              <a:t>Bild aus eigener PPT</a:t>
            </a:r>
          </a:p>
        </p:txBody>
      </p:sp>
      <p:pic>
        <p:nvPicPr>
          <p:cNvPr id="11" name="Grafik 10">
            <a:extLst>
              <a:ext uri="{FF2B5EF4-FFF2-40B4-BE49-F238E27FC236}">
                <a16:creationId xmlns:a16="http://schemas.microsoft.com/office/drawing/2014/main" id="{CBE04FD8-FD8C-EFD5-E7B7-3DB1D26C3701}"/>
              </a:ext>
            </a:extLst>
          </p:cNvPr>
          <p:cNvPicPr>
            <a:picLocks noChangeAspect="1"/>
          </p:cNvPicPr>
          <p:nvPr/>
        </p:nvPicPr>
        <p:blipFill>
          <a:blip r:embed="rId2"/>
          <a:stretch>
            <a:fillRect/>
          </a:stretch>
        </p:blipFill>
        <p:spPr>
          <a:xfrm rot="815095">
            <a:off x="7755752" y="2754237"/>
            <a:ext cx="4073163" cy="2274988"/>
          </a:xfrm>
          <a:prstGeom prst="rect">
            <a:avLst/>
          </a:prstGeom>
        </p:spPr>
      </p:pic>
    </p:spTree>
    <p:extLst>
      <p:ext uri="{BB962C8B-B14F-4D97-AF65-F5344CB8AC3E}">
        <p14:creationId xmlns:p14="http://schemas.microsoft.com/office/powerpoint/2010/main" val="2757774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4</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Mobiles Arbeiten  |  QM  |  Stand: 16.02.2023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75243" y="1233892"/>
            <a:ext cx="3280706" cy="461665"/>
          </a:xfrm>
          <a:prstGeom prst="rect">
            <a:avLst/>
          </a:prstGeom>
          <a:noFill/>
        </p:spPr>
        <p:txBody>
          <a:bodyPr wrap="none" rtlCol="0">
            <a:spAutoFit/>
          </a:bodyPr>
          <a:lstStyle/>
          <a:p>
            <a:r>
              <a:rPr lang="de-DE" sz="2400" b="1" dirty="0">
                <a:latin typeface="Arial" pitchFamily="34" charset="0"/>
                <a:cs typeface="Arial" pitchFamily="34" charset="0"/>
              </a:rPr>
              <a:t>Versicherungsschutz</a:t>
            </a:r>
          </a:p>
        </p:txBody>
      </p:sp>
      <p:sp>
        <p:nvSpPr>
          <p:cNvPr id="10" name="Textfeld 9">
            <a:extLst>
              <a:ext uri="{FF2B5EF4-FFF2-40B4-BE49-F238E27FC236}">
                <a16:creationId xmlns:a16="http://schemas.microsoft.com/office/drawing/2014/main" id="{B69A1383-D3DD-4646-939C-D1503DE43003}"/>
              </a:ext>
            </a:extLst>
          </p:cNvPr>
          <p:cNvSpPr txBox="1"/>
          <p:nvPr/>
        </p:nvSpPr>
        <p:spPr>
          <a:xfrm>
            <a:off x="1022991" y="1923906"/>
            <a:ext cx="6631843" cy="384720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sz="1800" dirty="0">
                <a:solidFill>
                  <a:srgbClr val="00B050"/>
                </a:solidFill>
                <a:latin typeface="Arial" pitchFamily="34" charset="0"/>
                <a:cs typeface="Arial" pitchFamily="34" charset="0"/>
              </a:rPr>
              <a:t>Der Unfallversicherungsschutz gilt grundsätzlich für den Mitarbeiter während der Ausübung seiner versicherten Tätigkeit.</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Mit dem Inkrafttreten des Betriebsrätemodernisierungsgesetzes gilt ein erweiterter Unfallversicherungsschutz für Beschäftigte, die mobil arbeiten. Bei mobiler Arbeit besteht nun im selben Umfang Versicherungsschutz, wie bei Ausübung der Tätigkeit innerhalb der Unternehmensstätte. Also auch auf Wegen zur Toilette oder zur Nahrungsaufnahme. </a:t>
            </a:r>
            <a:endParaRPr lang="de-DE" sz="1800" dirty="0">
              <a:solidFill>
                <a:srgbClr val="00B050"/>
              </a:solidFill>
              <a:latin typeface="Arial" pitchFamily="34" charset="0"/>
              <a:cs typeface="Arial" pitchFamily="34" charset="0"/>
            </a:endParaRPr>
          </a:p>
          <a:p>
            <a:pPr marL="285750" indent="-285750">
              <a:spcAft>
                <a:spcPts val="600"/>
              </a:spcAft>
              <a:buFont typeface="Arial" panose="020B0604020202020204" pitchFamily="34" charset="0"/>
              <a:buChar char="•"/>
            </a:pPr>
            <a:r>
              <a:rPr lang="de-DE" sz="1800" dirty="0">
                <a:solidFill>
                  <a:srgbClr val="00B050"/>
                </a:solidFill>
                <a:latin typeface="Arial" pitchFamily="34" charset="0"/>
                <a:cs typeface="Arial" pitchFamily="34" charset="0"/>
              </a:rPr>
              <a:t>Sollte es zu einem Unfall kommen, meldet der Beschäftigte den Unfall umgehend seiner zuständigen Führungskraft. Dies wird im Betrieb dokumentiert.</a:t>
            </a:r>
          </a:p>
        </p:txBody>
      </p:sp>
      <p:pic>
        <p:nvPicPr>
          <p:cNvPr id="8" name="Grafik 7">
            <a:extLst>
              <a:ext uri="{FF2B5EF4-FFF2-40B4-BE49-F238E27FC236}">
                <a16:creationId xmlns:a16="http://schemas.microsoft.com/office/drawing/2014/main" id="{34BE3E69-FCB9-4419-A9B8-DF7AD0EBA5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71342" y="1510406"/>
            <a:ext cx="4673005" cy="4380943"/>
          </a:xfrm>
          <a:prstGeom prst="rect">
            <a:avLst/>
          </a:prstGeom>
          <a:effectLst/>
        </p:spPr>
      </p:pic>
      <p:sp>
        <p:nvSpPr>
          <p:cNvPr id="9" name="Textfeld 8">
            <a:extLst>
              <a:ext uri="{FF2B5EF4-FFF2-40B4-BE49-F238E27FC236}">
                <a16:creationId xmlns:a16="http://schemas.microsoft.com/office/drawing/2014/main" id="{77E2B870-3575-446B-B670-65169DCD17DB}"/>
              </a:ext>
            </a:extLst>
          </p:cNvPr>
          <p:cNvSpPr txBox="1"/>
          <p:nvPr/>
        </p:nvSpPr>
        <p:spPr>
          <a:xfrm>
            <a:off x="8906759" y="1312092"/>
            <a:ext cx="1948872" cy="369332"/>
          </a:xfrm>
          <a:prstGeom prst="rect">
            <a:avLst/>
          </a:prstGeom>
          <a:solidFill>
            <a:schemeClr val="bg1">
              <a:lumMod val="75000"/>
            </a:schemeClr>
          </a:solidFill>
        </p:spPr>
        <p:txBody>
          <a:bodyPr wrap="square" rtlCol="0">
            <a:spAutoFit/>
          </a:bodyPr>
          <a:lstStyle/>
          <a:p>
            <a:r>
              <a:rPr lang="de-DE" dirty="0">
                <a:hlinkClick r:id="rId3"/>
              </a:rPr>
              <a:t>Hyperlink zum Bild</a:t>
            </a:r>
            <a:endParaRPr lang="de-DE" dirty="0"/>
          </a:p>
        </p:txBody>
      </p:sp>
    </p:spTree>
    <p:extLst>
      <p:ext uri="{BB962C8B-B14F-4D97-AF65-F5344CB8AC3E}">
        <p14:creationId xmlns:p14="http://schemas.microsoft.com/office/powerpoint/2010/main" val="2195911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5</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Mobiles Arbeiten  |  QM  |  Stand: 16.02.2023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31966" y="967438"/>
            <a:ext cx="2186817" cy="461665"/>
          </a:xfrm>
          <a:prstGeom prst="rect">
            <a:avLst/>
          </a:prstGeom>
          <a:noFill/>
        </p:spPr>
        <p:txBody>
          <a:bodyPr wrap="none" rtlCol="0">
            <a:spAutoFit/>
          </a:bodyPr>
          <a:lstStyle/>
          <a:p>
            <a:r>
              <a:rPr lang="de-DE" sz="2400" b="1" dirty="0">
                <a:solidFill>
                  <a:srgbClr val="00B050"/>
                </a:solidFill>
                <a:latin typeface="Arial" pitchFamily="34" charset="0"/>
                <a:cs typeface="Arial" pitchFamily="34" charset="0"/>
              </a:rPr>
              <a:t>Arbeitszeiten</a:t>
            </a:r>
            <a:r>
              <a:rPr lang="de-DE" sz="2400" b="1" dirty="0">
                <a:solidFill>
                  <a:srgbClr val="00B050"/>
                </a:solidFill>
              </a:rPr>
              <a:t> </a:t>
            </a:r>
          </a:p>
        </p:txBody>
      </p:sp>
      <p:sp>
        <p:nvSpPr>
          <p:cNvPr id="8" name="Textfeld 7">
            <a:extLst>
              <a:ext uri="{FF2B5EF4-FFF2-40B4-BE49-F238E27FC236}">
                <a16:creationId xmlns:a16="http://schemas.microsoft.com/office/drawing/2014/main" id="{E3BCF1AC-93D5-4DCE-95D5-C5CB9C15CB27}"/>
              </a:ext>
            </a:extLst>
          </p:cNvPr>
          <p:cNvSpPr txBox="1"/>
          <p:nvPr/>
        </p:nvSpPr>
        <p:spPr>
          <a:xfrm>
            <a:off x="9237389" y="1244437"/>
            <a:ext cx="1948872" cy="369332"/>
          </a:xfrm>
          <a:prstGeom prst="rect">
            <a:avLst/>
          </a:prstGeom>
          <a:solidFill>
            <a:schemeClr val="bg1">
              <a:lumMod val="75000"/>
            </a:schemeClr>
          </a:solidFill>
        </p:spPr>
        <p:txBody>
          <a:bodyPr wrap="square" rtlCol="0">
            <a:spAutoFit/>
          </a:bodyPr>
          <a:lstStyle/>
          <a:p>
            <a:r>
              <a:rPr lang="en-US" dirty="0">
                <a:solidFill>
                  <a:srgbClr val="00B050"/>
                </a:solidFill>
                <a:hlinkClick r:id="rId2">
                  <a:extLst>
                    <a:ext uri="{A12FA001-AC4F-418D-AE19-62706E023703}">
                      <ahyp:hlinkClr xmlns:ahyp="http://schemas.microsoft.com/office/drawing/2018/hyperlinkcolor" val="tx"/>
                    </a:ext>
                  </a:extLst>
                </a:hlinkClick>
              </a:rPr>
              <a:t>Hyperlink </a:t>
            </a:r>
            <a:r>
              <a:rPr lang="en-US" dirty="0" err="1">
                <a:solidFill>
                  <a:srgbClr val="00B050"/>
                </a:solidFill>
                <a:hlinkClick r:id="rId2">
                  <a:extLst>
                    <a:ext uri="{A12FA001-AC4F-418D-AE19-62706E023703}">
                      <ahyp:hlinkClr xmlns:ahyp="http://schemas.microsoft.com/office/drawing/2018/hyperlinkcolor" val="tx"/>
                    </a:ext>
                  </a:extLst>
                </a:hlinkClick>
              </a:rPr>
              <a:t>zum</a:t>
            </a:r>
            <a:r>
              <a:rPr lang="en-US" dirty="0">
                <a:solidFill>
                  <a:srgbClr val="00B050"/>
                </a:solidFill>
                <a:hlinkClick r:id="rId2">
                  <a:extLst>
                    <a:ext uri="{A12FA001-AC4F-418D-AE19-62706E023703}">
                      <ahyp:hlinkClr xmlns:ahyp="http://schemas.microsoft.com/office/drawing/2018/hyperlinkcolor" val="tx"/>
                    </a:ext>
                  </a:extLst>
                </a:hlinkClick>
              </a:rPr>
              <a:t> </a:t>
            </a:r>
            <a:r>
              <a:rPr lang="en-US" dirty="0" err="1">
                <a:solidFill>
                  <a:srgbClr val="00B050"/>
                </a:solidFill>
                <a:hlinkClick r:id="rId2">
                  <a:extLst>
                    <a:ext uri="{A12FA001-AC4F-418D-AE19-62706E023703}">
                      <ahyp:hlinkClr xmlns:ahyp="http://schemas.microsoft.com/office/drawing/2018/hyperlinkcolor" val="tx"/>
                    </a:ext>
                  </a:extLst>
                </a:hlinkClick>
              </a:rPr>
              <a:t>Bild</a:t>
            </a:r>
            <a:endParaRPr lang="de-DE" dirty="0">
              <a:solidFill>
                <a:srgbClr val="00B050"/>
              </a:solidFill>
            </a:endParaRPr>
          </a:p>
        </p:txBody>
      </p:sp>
      <p:sp>
        <p:nvSpPr>
          <p:cNvPr id="11" name="Textfeld 10"/>
          <p:cNvSpPr txBox="1"/>
          <p:nvPr/>
        </p:nvSpPr>
        <p:spPr>
          <a:xfrm>
            <a:off x="1031966" y="1689412"/>
            <a:ext cx="7262948" cy="4201150"/>
          </a:xfrm>
          <a:prstGeom prst="rect">
            <a:avLst/>
          </a:prstGeom>
          <a:noFill/>
        </p:spPr>
        <p:txBody>
          <a:bodyPr wrap="square" rtlCol="0">
            <a:spAutoFit/>
          </a:bodyPr>
          <a:lstStyle/>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Mobile Arbeitszeit ist die Arbeitszeit, die die Beschäftigten außerhalb der Betriebsstätten für das Unternehmens erbringen.</a:t>
            </a:r>
          </a:p>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Ausnahme:  Dienstreisen und Tätigkeiten, die aufgrund der Arbeitsaufgabe außerhalb der Betriebsstätten des Unternehmens erbracht werden (z. B. Messen, Kunden-/Lieferantentermine), sowie außerbetriebliche Tätigkeiten (z. B. Außendienst). Diese Ausnahmen fallen </a:t>
            </a:r>
            <a:r>
              <a:rPr lang="de-DE" u="sng" dirty="0">
                <a:solidFill>
                  <a:srgbClr val="00B050"/>
                </a:solidFill>
                <a:latin typeface="Arial" pitchFamily="34" charset="0"/>
                <a:cs typeface="Arial" pitchFamily="34" charset="0"/>
              </a:rPr>
              <a:t>nicht</a:t>
            </a:r>
            <a:r>
              <a:rPr lang="de-DE" dirty="0">
                <a:solidFill>
                  <a:srgbClr val="00B050"/>
                </a:solidFill>
                <a:latin typeface="Arial" pitchFamily="34" charset="0"/>
                <a:cs typeface="Arial" pitchFamily="34" charset="0"/>
              </a:rPr>
              <a:t> unter den Begriff „Mobile Arbeit“. </a:t>
            </a:r>
          </a:p>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Gesetzliche und betriebliche Arbeitszeitregelungen sind vom Beschäftigten eigenverantwortlich einzuhalten, dies gilt insbesondere für die Vorschriften über Sonn- und Feiertagsruhe, über Ruhezeiten/-pausen, Höchstarbeitszeiten, Regelungen zur Betriebsruhe sowie Rahmen- und Kernarbeitszeiten. </a:t>
            </a:r>
          </a:p>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Während der vereinbarten “Mobilen Arbeitszeit“ muss der Beschäftigte per E-Mail und Telefon erreichbar sein. </a:t>
            </a:r>
            <a:endParaRPr lang="de-DE" dirty="0"/>
          </a:p>
        </p:txBody>
      </p:sp>
      <p:pic>
        <p:nvPicPr>
          <p:cNvPr id="10243" name="Picture 3"/>
          <p:cNvPicPr>
            <a:picLocks noChangeAspect="1" noChangeArrowheads="1"/>
          </p:cNvPicPr>
          <p:nvPr/>
        </p:nvPicPr>
        <p:blipFill>
          <a:blip r:embed="rId3" cstate="print"/>
          <a:srcRect/>
          <a:stretch>
            <a:fillRect/>
          </a:stretch>
        </p:blipFill>
        <p:spPr bwMode="auto">
          <a:xfrm>
            <a:off x="8334263" y="2715431"/>
            <a:ext cx="3610085" cy="2149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972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6</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Mobiles Arbeiten  |  QM  |  Stand: 16.02.2023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75243" y="1194702"/>
            <a:ext cx="4186787" cy="461665"/>
          </a:xfrm>
          <a:prstGeom prst="rect">
            <a:avLst/>
          </a:prstGeom>
          <a:noFill/>
        </p:spPr>
        <p:txBody>
          <a:bodyPr wrap="none" rtlCol="0">
            <a:spAutoFit/>
          </a:bodyPr>
          <a:lstStyle/>
          <a:p>
            <a:r>
              <a:rPr lang="de-DE" sz="2400" b="1" dirty="0">
                <a:solidFill>
                  <a:srgbClr val="00B050"/>
                </a:solidFill>
                <a:latin typeface="Arial" pitchFamily="34" charset="0"/>
                <a:cs typeface="Arial" pitchFamily="34" charset="0"/>
              </a:rPr>
              <a:t>Gestaltung</a:t>
            </a:r>
            <a:r>
              <a:rPr lang="de-DE" sz="2400" b="1" dirty="0">
                <a:solidFill>
                  <a:srgbClr val="00B050"/>
                </a:solidFill>
              </a:rPr>
              <a:t> des Arbeitsplatzes</a:t>
            </a:r>
          </a:p>
        </p:txBody>
      </p:sp>
      <p:sp>
        <p:nvSpPr>
          <p:cNvPr id="10" name="Textfeld 9">
            <a:extLst>
              <a:ext uri="{FF2B5EF4-FFF2-40B4-BE49-F238E27FC236}">
                <a16:creationId xmlns:a16="http://schemas.microsoft.com/office/drawing/2014/main" id="{B69A1383-D3DD-4646-939C-D1503DE43003}"/>
              </a:ext>
            </a:extLst>
          </p:cNvPr>
          <p:cNvSpPr txBox="1"/>
          <p:nvPr/>
        </p:nvSpPr>
        <p:spPr>
          <a:xfrm>
            <a:off x="1114429" y="1825853"/>
            <a:ext cx="3953959" cy="467820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sz="1800" dirty="0">
                <a:solidFill>
                  <a:srgbClr val="00B050"/>
                </a:solidFill>
                <a:latin typeface="Arial" pitchFamily="34" charset="0"/>
                <a:cs typeface="Arial" pitchFamily="34" charset="0"/>
              </a:rPr>
              <a:t>Bei der Arbeit an Bildschirm- und Büroarbeitsplätzen werden von der DGVU- Fachbereich Verwaltung </a:t>
            </a:r>
            <a:r>
              <a:rPr lang="de-DE" dirty="0">
                <a:solidFill>
                  <a:srgbClr val="00B050"/>
                </a:solidFill>
                <a:latin typeface="Arial" pitchFamily="34" charset="0"/>
                <a:cs typeface="Arial" pitchFamily="34" charset="0"/>
              </a:rPr>
              <a:t>Rahmenbedingungen für das Einrichten von mobilen Arbeitsplätzen im privaten bzw. häuslichen Umfeld beschrieben. </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Dabei sind auch beliebige Kombinationen der verschiedenen ergonomischen Empfehlungen möglich. </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Ein Büroarbeitsstuhl vor einer Arbeitsfläche der Kategorie MINIMAL ist beispielsweise ergonomisch günstiger als der Esszimmer- / Besucherstuhl. </a:t>
            </a:r>
            <a:endParaRPr lang="de-DE" sz="1800" dirty="0">
              <a:solidFill>
                <a:srgbClr val="00B050"/>
              </a:solidFill>
              <a:latin typeface="Arial" pitchFamily="34" charset="0"/>
              <a:cs typeface="Arial" pitchFamily="34" charset="0"/>
            </a:endParaRPr>
          </a:p>
        </p:txBody>
      </p:sp>
      <p:sp>
        <p:nvSpPr>
          <p:cNvPr id="8" name="Textfeld 7">
            <a:extLst>
              <a:ext uri="{FF2B5EF4-FFF2-40B4-BE49-F238E27FC236}">
                <a16:creationId xmlns:a16="http://schemas.microsoft.com/office/drawing/2014/main" id="{CDE2183F-F9D2-47A4-AB81-EE584E97870B}"/>
              </a:ext>
            </a:extLst>
          </p:cNvPr>
          <p:cNvSpPr txBox="1"/>
          <p:nvPr/>
        </p:nvSpPr>
        <p:spPr>
          <a:xfrm>
            <a:off x="8242662" y="1244437"/>
            <a:ext cx="3252651" cy="369332"/>
          </a:xfrm>
          <a:prstGeom prst="rect">
            <a:avLst/>
          </a:prstGeom>
          <a:solidFill>
            <a:schemeClr val="bg1">
              <a:lumMod val="75000"/>
            </a:schemeClr>
          </a:solidFill>
        </p:spPr>
        <p:txBody>
          <a:bodyPr wrap="square" rtlCol="0">
            <a:spAutoFit/>
          </a:bodyPr>
          <a:lstStyle/>
          <a:p>
            <a:r>
              <a:rPr lang="de-DE" dirty="0"/>
              <a:t>Von der DGVU frei verwendbar</a:t>
            </a:r>
          </a:p>
        </p:txBody>
      </p:sp>
      <p:pic>
        <p:nvPicPr>
          <p:cNvPr id="1028" name="Picture 4"/>
          <p:cNvPicPr>
            <a:picLocks noChangeAspect="1" noChangeArrowheads="1"/>
          </p:cNvPicPr>
          <p:nvPr/>
        </p:nvPicPr>
        <p:blipFill>
          <a:blip r:embed="rId2" cstate="print"/>
          <a:srcRect/>
          <a:stretch>
            <a:fillRect/>
          </a:stretch>
        </p:blipFill>
        <p:spPr bwMode="auto">
          <a:xfrm>
            <a:off x="5225144" y="1974941"/>
            <a:ext cx="6563678" cy="4268896"/>
          </a:xfrm>
          <a:prstGeom prst="rect">
            <a:avLst/>
          </a:prstGeom>
          <a:noFill/>
          <a:ln w="9525">
            <a:noFill/>
            <a:miter lim="800000"/>
            <a:headEnd/>
            <a:tailEnd/>
          </a:ln>
        </p:spPr>
      </p:pic>
    </p:spTree>
    <p:extLst>
      <p:ext uri="{BB962C8B-B14F-4D97-AF65-F5344CB8AC3E}">
        <p14:creationId xmlns:p14="http://schemas.microsoft.com/office/powerpoint/2010/main" val="1827864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7</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Mobiles Arbeiten  |  QM  |  Stand: 16.02.2023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13660" y="1082220"/>
            <a:ext cx="9555629" cy="461665"/>
          </a:xfrm>
          <a:prstGeom prst="rect">
            <a:avLst/>
          </a:prstGeom>
          <a:noFill/>
        </p:spPr>
        <p:txBody>
          <a:bodyPr wrap="none" rtlCol="0">
            <a:spAutoFit/>
          </a:bodyPr>
          <a:lstStyle/>
          <a:p>
            <a:r>
              <a:rPr lang="de-DE" sz="2400" b="1" dirty="0">
                <a:solidFill>
                  <a:srgbClr val="00B050"/>
                </a:solidFill>
                <a:latin typeface="Arial" pitchFamily="34" charset="0"/>
                <a:cs typeface="Arial" pitchFamily="34" charset="0"/>
              </a:rPr>
              <a:t>Empfehlung der Arbeitsmitteln abhängig von der Arbeitsaufgabe</a:t>
            </a:r>
          </a:p>
        </p:txBody>
      </p:sp>
      <p:sp>
        <p:nvSpPr>
          <p:cNvPr id="8" name="Textfeld 7">
            <a:extLst>
              <a:ext uri="{FF2B5EF4-FFF2-40B4-BE49-F238E27FC236}">
                <a16:creationId xmlns:a16="http://schemas.microsoft.com/office/drawing/2014/main" id="{01DCD380-C04A-4116-9924-70A466E67B85}"/>
              </a:ext>
            </a:extLst>
          </p:cNvPr>
          <p:cNvSpPr txBox="1"/>
          <p:nvPr/>
        </p:nvSpPr>
        <p:spPr>
          <a:xfrm>
            <a:off x="8506912" y="5934386"/>
            <a:ext cx="1948872" cy="369332"/>
          </a:xfrm>
          <a:prstGeom prst="rect">
            <a:avLst/>
          </a:prstGeom>
          <a:solidFill>
            <a:schemeClr val="bg1">
              <a:lumMod val="75000"/>
            </a:schemeClr>
          </a:solidFill>
        </p:spPr>
        <p:txBody>
          <a:bodyPr wrap="square" rtlCol="0">
            <a:spAutoFit/>
          </a:bodyPr>
          <a:lstStyle/>
          <a:p>
            <a:r>
              <a:rPr lang="en-US" dirty="0">
                <a:solidFill>
                  <a:srgbClr val="00B050"/>
                </a:solidFill>
                <a:hlinkClick r:id="rId2">
                  <a:extLst>
                    <a:ext uri="{A12FA001-AC4F-418D-AE19-62706E023703}">
                      <ahyp:hlinkClr xmlns:ahyp="http://schemas.microsoft.com/office/drawing/2018/hyperlinkcolor" val="tx"/>
                    </a:ext>
                  </a:extLst>
                </a:hlinkClick>
              </a:rPr>
              <a:t>Hyperlink </a:t>
            </a:r>
            <a:r>
              <a:rPr lang="en-US" dirty="0" err="1">
                <a:solidFill>
                  <a:srgbClr val="00B050"/>
                </a:solidFill>
                <a:hlinkClick r:id="rId2">
                  <a:extLst>
                    <a:ext uri="{A12FA001-AC4F-418D-AE19-62706E023703}">
                      <ahyp:hlinkClr xmlns:ahyp="http://schemas.microsoft.com/office/drawing/2018/hyperlinkcolor" val="tx"/>
                    </a:ext>
                  </a:extLst>
                </a:hlinkClick>
              </a:rPr>
              <a:t>zum</a:t>
            </a:r>
            <a:r>
              <a:rPr lang="en-US" dirty="0">
                <a:solidFill>
                  <a:srgbClr val="00B050"/>
                </a:solidFill>
                <a:hlinkClick r:id="rId2">
                  <a:extLst>
                    <a:ext uri="{A12FA001-AC4F-418D-AE19-62706E023703}">
                      <ahyp:hlinkClr xmlns:ahyp="http://schemas.microsoft.com/office/drawing/2018/hyperlinkcolor" val="tx"/>
                    </a:ext>
                  </a:extLst>
                </a:hlinkClick>
              </a:rPr>
              <a:t> </a:t>
            </a:r>
            <a:r>
              <a:rPr lang="en-US" dirty="0" err="1">
                <a:solidFill>
                  <a:srgbClr val="00B050"/>
                </a:solidFill>
                <a:hlinkClick r:id="rId2">
                  <a:extLst>
                    <a:ext uri="{A12FA001-AC4F-418D-AE19-62706E023703}">
                      <ahyp:hlinkClr xmlns:ahyp="http://schemas.microsoft.com/office/drawing/2018/hyperlinkcolor" val="tx"/>
                    </a:ext>
                  </a:extLst>
                </a:hlinkClick>
              </a:rPr>
              <a:t>Bild</a:t>
            </a:r>
            <a:endParaRPr lang="de-DE" dirty="0">
              <a:solidFill>
                <a:srgbClr val="00B050"/>
              </a:solidFill>
            </a:endParaRPr>
          </a:p>
        </p:txBody>
      </p:sp>
      <p:sp>
        <p:nvSpPr>
          <p:cNvPr id="9" name="Rechteck 8"/>
          <p:cNvSpPr/>
          <p:nvPr/>
        </p:nvSpPr>
        <p:spPr>
          <a:xfrm>
            <a:off x="1104746" y="1728551"/>
            <a:ext cx="6230982" cy="4401205"/>
          </a:xfrm>
          <a:prstGeom prst="rect">
            <a:avLst/>
          </a:prstGeom>
        </p:spPr>
        <p:txBody>
          <a:bodyPr wrap="square">
            <a:spAutoFit/>
          </a:bodyPr>
          <a:lstStyle/>
          <a:p>
            <a:pPr marL="342900" indent="-342900">
              <a:spcAft>
                <a:spcPts val="600"/>
              </a:spcAft>
              <a:buFont typeface="Arial" pitchFamily="34" charset="0"/>
              <a:buChar char="•"/>
            </a:pPr>
            <a:r>
              <a:rPr lang="de-DE" u="sng" dirty="0">
                <a:solidFill>
                  <a:srgbClr val="00B050"/>
                </a:solidFill>
                <a:latin typeface="Arial" pitchFamily="34" charset="0"/>
                <a:cs typeface="Arial" pitchFamily="34" charset="0"/>
              </a:rPr>
              <a:t>Smartphone oder </a:t>
            </a:r>
            <a:r>
              <a:rPr lang="de-DE" u="sng" dirty="0" err="1">
                <a:solidFill>
                  <a:srgbClr val="00B050"/>
                </a:solidFill>
                <a:latin typeface="Arial" pitchFamily="34" charset="0"/>
                <a:cs typeface="Arial" pitchFamily="34" charset="0"/>
              </a:rPr>
              <a:t>Tablet</a:t>
            </a:r>
            <a:r>
              <a:rPr lang="de-DE" u="sng" dirty="0">
                <a:solidFill>
                  <a:srgbClr val="00B050"/>
                </a:solidFill>
                <a:latin typeface="Arial" pitchFamily="34" charset="0"/>
                <a:cs typeface="Arial" pitchFamily="34" charset="0"/>
              </a:rPr>
              <a:t>: </a:t>
            </a:r>
            <a:r>
              <a:rPr lang="de-DE" dirty="0">
                <a:solidFill>
                  <a:srgbClr val="00B050"/>
                </a:solidFill>
                <a:latin typeface="Arial" pitchFamily="34" charset="0"/>
                <a:cs typeface="Arial" pitchFamily="34" charset="0"/>
              </a:rPr>
              <a:t>für kurze Bearbeitung geeignet, wie z.B. E-Mails lesen und kurz beantworten, Recherche im Internet, angepasste </a:t>
            </a:r>
            <a:r>
              <a:rPr lang="de-DE" dirty="0" err="1">
                <a:solidFill>
                  <a:srgbClr val="00B050"/>
                </a:solidFill>
                <a:latin typeface="Arial" pitchFamily="34" charset="0"/>
                <a:cs typeface="Arial" pitchFamily="34" charset="0"/>
              </a:rPr>
              <a:t>Apps</a:t>
            </a:r>
            <a:r>
              <a:rPr lang="de-DE" dirty="0">
                <a:solidFill>
                  <a:srgbClr val="00B050"/>
                </a:solidFill>
                <a:latin typeface="Arial" pitchFamily="34" charset="0"/>
                <a:cs typeface="Arial" pitchFamily="34" charset="0"/>
              </a:rPr>
              <a:t> bedienen, Videokonferenzen</a:t>
            </a:r>
          </a:p>
          <a:p>
            <a:pPr marL="342900" indent="-342900">
              <a:spcAft>
                <a:spcPts val="600"/>
              </a:spcAft>
              <a:buFont typeface="Arial" pitchFamily="34" charset="0"/>
              <a:buChar char="•"/>
            </a:pPr>
            <a:r>
              <a:rPr lang="de-DE" u="sng" dirty="0">
                <a:solidFill>
                  <a:srgbClr val="00B050"/>
                </a:solidFill>
                <a:latin typeface="Arial" pitchFamily="34" charset="0"/>
                <a:cs typeface="Arial" pitchFamily="34" charset="0"/>
              </a:rPr>
              <a:t>Notebook (ohne zusätzliche Tastatur, Maus, Bildschirm</a:t>
            </a:r>
            <a:r>
              <a:rPr lang="de-DE" dirty="0">
                <a:solidFill>
                  <a:srgbClr val="00B050"/>
                </a:solidFill>
                <a:latin typeface="Arial" pitchFamily="34" charset="0"/>
                <a:cs typeface="Arial" pitchFamily="34" charset="0"/>
              </a:rPr>
              <a:t>): für stundenweises Arbeiten, wie z.B. ausführliche Beantwortung von E-Mails oder Anfertigen von Berichten </a:t>
            </a:r>
          </a:p>
          <a:p>
            <a:pPr marL="342900" indent="-342900">
              <a:spcAft>
                <a:spcPts val="600"/>
              </a:spcAft>
              <a:buFont typeface="Arial" pitchFamily="34" charset="0"/>
              <a:buChar char="•"/>
            </a:pPr>
            <a:r>
              <a:rPr lang="de-DE" u="sng" dirty="0">
                <a:solidFill>
                  <a:srgbClr val="00B050"/>
                </a:solidFill>
                <a:latin typeface="Arial" pitchFamily="34" charset="0"/>
                <a:cs typeface="Arial" pitchFamily="34" charset="0"/>
              </a:rPr>
              <a:t>Notebook mit einem ausreichend großen Display, einer zusätzlichen Tastatur, Maus </a:t>
            </a:r>
            <a:r>
              <a:rPr lang="de-DE" dirty="0">
                <a:solidFill>
                  <a:srgbClr val="00B050"/>
                </a:solidFill>
                <a:latin typeface="Arial" pitchFamily="34" charset="0"/>
                <a:cs typeface="Arial" pitchFamily="34" charset="0"/>
              </a:rPr>
              <a:t>und wenn möglich einem zusätzlichen Bildschirm zur weiteren Verbesserung der ergonomischen Situation bei beispielsweise folgenden Tätigkeiten: längeres Arbeiten, umfangreiche Textbearbeitung, Berichte, Präsentationen, Teilnahme an mehrstündigen Videokonferenzen </a:t>
            </a:r>
          </a:p>
        </p:txBody>
      </p:sp>
      <p:pic>
        <p:nvPicPr>
          <p:cNvPr id="2050" name="Picture 2"/>
          <p:cNvPicPr>
            <a:picLocks noChangeAspect="1" noChangeArrowheads="1"/>
          </p:cNvPicPr>
          <p:nvPr/>
        </p:nvPicPr>
        <p:blipFill>
          <a:blip r:embed="rId3" cstate="print"/>
          <a:srcRect/>
          <a:stretch>
            <a:fillRect/>
          </a:stretch>
        </p:blipFill>
        <p:spPr bwMode="auto">
          <a:xfrm>
            <a:off x="7632724" y="1910719"/>
            <a:ext cx="4098034" cy="2645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9724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8</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Mobiles Arbeiten  |  QM  |  Stand: 16.02.2023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36054" y="1260016"/>
            <a:ext cx="7205819" cy="461665"/>
          </a:xfrm>
          <a:prstGeom prst="rect">
            <a:avLst/>
          </a:prstGeom>
          <a:noFill/>
        </p:spPr>
        <p:txBody>
          <a:bodyPr wrap="none" rtlCol="0">
            <a:spAutoFit/>
          </a:bodyPr>
          <a:lstStyle/>
          <a:p>
            <a:r>
              <a:rPr lang="de-DE" sz="2400" b="1" dirty="0">
                <a:solidFill>
                  <a:srgbClr val="00B050"/>
                </a:solidFill>
                <a:latin typeface="Arial" pitchFamily="34" charset="0"/>
                <a:cs typeface="Arial" pitchFamily="34" charset="0"/>
              </a:rPr>
              <a:t>Empfehlung zur Mindestausstattung mit Möbeln</a:t>
            </a:r>
          </a:p>
        </p:txBody>
      </p:sp>
      <p:sp>
        <p:nvSpPr>
          <p:cNvPr id="9" name="Textfeld 8">
            <a:extLst>
              <a:ext uri="{FF2B5EF4-FFF2-40B4-BE49-F238E27FC236}">
                <a16:creationId xmlns:a16="http://schemas.microsoft.com/office/drawing/2014/main" id="{94C7F9D3-5116-4AD0-A663-9BD7407EAD7C}"/>
              </a:ext>
            </a:extLst>
          </p:cNvPr>
          <p:cNvSpPr txBox="1"/>
          <p:nvPr/>
        </p:nvSpPr>
        <p:spPr>
          <a:xfrm>
            <a:off x="8655526" y="622794"/>
            <a:ext cx="3095976" cy="369332"/>
          </a:xfrm>
          <a:prstGeom prst="rect">
            <a:avLst/>
          </a:prstGeom>
          <a:solidFill>
            <a:schemeClr val="bg1">
              <a:lumMod val="75000"/>
            </a:schemeClr>
          </a:solidFill>
        </p:spPr>
        <p:txBody>
          <a:bodyPr wrap="none" rtlCol="0">
            <a:spAutoFit/>
          </a:bodyPr>
          <a:lstStyle/>
          <a:p>
            <a:r>
              <a:rPr lang="de-DE" dirty="0"/>
              <a:t>Von der DGUV frei verwendbar</a:t>
            </a:r>
          </a:p>
        </p:txBody>
      </p:sp>
      <p:sp>
        <p:nvSpPr>
          <p:cNvPr id="11" name="Rechteck 10"/>
          <p:cNvSpPr/>
          <p:nvPr/>
        </p:nvSpPr>
        <p:spPr>
          <a:xfrm>
            <a:off x="1062445" y="1979418"/>
            <a:ext cx="7428412" cy="4247317"/>
          </a:xfrm>
          <a:prstGeom prst="rect">
            <a:avLst/>
          </a:prstGeom>
        </p:spPr>
        <p:txBody>
          <a:bodyPr wrap="square">
            <a:spAutoFit/>
          </a:bodyPr>
          <a:lstStyle/>
          <a:p>
            <a:pPr marL="342900" indent="-342900">
              <a:buFont typeface="Arial" pitchFamily="34" charset="0"/>
              <a:buChar char="•"/>
            </a:pPr>
            <a:r>
              <a:rPr lang="de-DE" dirty="0">
                <a:solidFill>
                  <a:srgbClr val="00B050"/>
                </a:solidFill>
                <a:latin typeface="Arial" pitchFamily="34" charset="0"/>
                <a:cs typeface="Arial" pitchFamily="34" charset="0"/>
              </a:rPr>
              <a:t>Eine Mindestausstattung mit Möbeln entsprechend der Kategorie MINIMAL ist für sporadisches/gelegentliches, auch mal arbeitstägliches Arbeiten im </a:t>
            </a:r>
            <a:r>
              <a:rPr lang="de-DE" dirty="0" err="1">
                <a:solidFill>
                  <a:srgbClr val="00B050"/>
                </a:solidFill>
                <a:latin typeface="Arial" pitchFamily="34" charset="0"/>
                <a:cs typeface="Arial" pitchFamily="34" charset="0"/>
              </a:rPr>
              <a:t>Homeoffice</a:t>
            </a:r>
            <a:r>
              <a:rPr lang="de-DE" dirty="0">
                <a:solidFill>
                  <a:srgbClr val="00B050"/>
                </a:solidFill>
                <a:latin typeface="Arial" pitchFamily="34" charset="0"/>
                <a:cs typeface="Arial" pitchFamily="34" charset="0"/>
              </a:rPr>
              <a:t> geeignet: u.a. Arbeitsfläche 800 x 600 mm, nicht höhenverstellbar, Höhe 740 ± 20 mm, Esszimmer- oder Besucherstuhl </a:t>
            </a:r>
          </a:p>
          <a:p>
            <a:pPr marL="342900" indent="-342900">
              <a:buFont typeface="Arial" pitchFamily="34" charset="0"/>
              <a:buChar char="•"/>
            </a:pPr>
            <a:endParaRPr lang="de-DE" dirty="0">
              <a:solidFill>
                <a:srgbClr val="00B050"/>
              </a:solidFill>
              <a:latin typeface="Arial" pitchFamily="34" charset="0"/>
              <a:cs typeface="Arial" pitchFamily="34" charset="0"/>
            </a:endParaRPr>
          </a:p>
          <a:p>
            <a:pPr marL="342900" indent="-342900">
              <a:buFont typeface="Arial" pitchFamily="34" charset="0"/>
              <a:buChar char="•"/>
            </a:pPr>
            <a:r>
              <a:rPr lang="de-DE" dirty="0">
                <a:solidFill>
                  <a:srgbClr val="00B050"/>
                </a:solidFill>
                <a:latin typeface="Arial" pitchFamily="34" charset="0"/>
                <a:cs typeface="Arial" pitchFamily="34" charset="0"/>
              </a:rPr>
              <a:t>Eine Mindestausstattung mit Möbeln entsprechend der Kategorie FUNKTIONAL ist auch für ein mehrtägiges Arbeiten geeignet: u.a. Arbeitsfläche 1200 x 800 mm, nicht höhenverstellbar, Höhe 740 ± 20 mm, Esszimmer- oder Besucherstuhl </a:t>
            </a:r>
          </a:p>
          <a:p>
            <a:pPr marL="342900" indent="-342900">
              <a:buFont typeface="Arial" pitchFamily="34" charset="0"/>
              <a:buChar char="•"/>
            </a:pPr>
            <a:endParaRPr lang="de-DE" dirty="0">
              <a:solidFill>
                <a:srgbClr val="00B050"/>
              </a:solidFill>
              <a:latin typeface="Arial" pitchFamily="34" charset="0"/>
              <a:cs typeface="Arial" pitchFamily="34" charset="0"/>
            </a:endParaRPr>
          </a:p>
          <a:p>
            <a:pPr marL="342900" indent="-342900">
              <a:buFont typeface="Arial" pitchFamily="34" charset="0"/>
              <a:buChar char="•"/>
            </a:pPr>
            <a:r>
              <a:rPr lang="de-DE" dirty="0">
                <a:solidFill>
                  <a:srgbClr val="00B050"/>
                </a:solidFill>
                <a:latin typeface="Arial" pitchFamily="34" charset="0"/>
                <a:cs typeface="Arial" pitchFamily="34" charset="0"/>
              </a:rPr>
              <a:t>Eine Mindestausstattung mit Möbeln entsprechend der Kategorie OPTIMAL ist ein gut eingerichteter Bildschirmarbeitsplatz: u.a. Arbeitsfläche 1600 x 800mm, höhenverstellbar, Bürodrehstuhl mit entsprechenden Rollen</a:t>
            </a:r>
          </a:p>
        </p:txBody>
      </p:sp>
      <p:pic>
        <p:nvPicPr>
          <p:cNvPr id="3075" name="Picture 3"/>
          <p:cNvPicPr>
            <a:picLocks noChangeAspect="1" noChangeArrowheads="1"/>
          </p:cNvPicPr>
          <p:nvPr/>
        </p:nvPicPr>
        <p:blipFill>
          <a:blip r:embed="rId2" cstate="print"/>
          <a:srcRect/>
          <a:stretch>
            <a:fillRect/>
          </a:stretch>
        </p:blipFill>
        <p:spPr bwMode="auto">
          <a:xfrm>
            <a:off x="8830218" y="1462662"/>
            <a:ext cx="1502501" cy="1482468"/>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r="9827"/>
          <a:stretch>
            <a:fillRect/>
          </a:stretch>
        </p:blipFill>
        <p:spPr bwMode="auto">
          <a:xfrm>
            <a:off x="8824097" y="3053171"/>
            <a:ext cx="1508623" cy="143982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r="7714"/>
          <a:stretch>
            <a:fillRect/>
          </a:stretch>
        </p:blipFill>
        <p:spPr bwMode="auto">
          <a:xfrm>
            <a:off x="8834846" y="4676503"/>
            <a:ext cx="1500197" cy="1463040"/>
          </a:xfrm>
          <a:prstGeom prst="rect">
            <a:avLst/>
          </a:prstGeom>
          <a:noFill/>
          <a:ln w="9525">
            <a:noFill/>
            <a:miter lim="800000"/>
            <a:headEnd/>
            <a:tailEnd/>
          </a:ln>
        </p:spPr>
      </p:pic>
    </p:spTree>
    <p:extLst>
      <p:ext uri="{BB962C8B-B14F-4D97-AF65-F5344CB8AC3E}">
        <p14:creationId xmlns:p14="http://schemas.microsoft.com/office/powerpoint/2010/main" val="1770673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9</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Mobiles Arbeiten  |  QM  |  Stand: 16.02.2023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131227" y="992126"/>
            <a:ext cx="4357475" cy="461665"/>
          </a:xfrm>
          <a:prstGeom prst="rect">
            <a:avLst/>
          </a:prstGeom>
          <a:noFill/>
        </p:spPr>
        <p:txBody>
          <a:bodyPr wrap="none" rtlCol="0">
            <a:spAutoFit/>
          </a:bodyPr>
          <a:lstStyle/>
          <a:p>
            <a:r>
              <a:rPr lang="de-DE" sz="2400" b="1" dirty="0">
                <a:solidFill>
                  <a:srgbClr val="00B050"/>
                </a:solidFill>
              </a:rPr>
              <a:t>Arbeitsorganisatorische Aspekte</a:t>
            </a:r>
          </a:p>
        </p:txBody>
      </p:sp>
      <p:sp>
        <p:nvSpPr>
          <p:cNvPr id="10" name="Textfeld 9">
            <a:extLst>
              <a:ext uri="{FF2B5EF4-FFF2-40B4-BE49-F238E27FC236}">
                <a16:creationId xmlns:a16="http://schemas.microsoft.com/office/drawing/2014/main" id="{B69A1383-D3DD-4646-939C-D1503DE43003}"/>
              </a:ext>
            </a:extLst>
          </p:cNvPr>
          <p:cNvSpPr txBox="1"/>
          <p:nvPr/>
        </p:nvSpPr>
        <p:spPr>
          <a:xfrm>
            <a:off x="1110162" y="1625514"/>
            <a:ext cx="7254507" cy="467820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Ziel ist es u.a. Beschäftigte, die regelmäßig mobil arbeiten, gut in die betriebliche Organisation einzubinden. Die Informationen sollten auf verschiedenen Kanälen ausgetauscht werden können. Persönliche und telefonische Kontakte sowie Videokonferenzen schaffen ein soziales Umfeld, in dem die mobile Arbeit gut gelingen kann. </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Ein gutes Arbeiten zu Hause erfordert auch Regeln für den Umgang der Personen, die im betreffenden Haushalt wohnen. Beschäftigte im </a:t>
            </a:r>
            <a:r>
              <a:rPr lang="de-DE" dirty="0" err="1">
                <a:solidFill>
                  <a:srgbClr val="00B050"/>
                </a:solidFill>
                <a:latin typeface="Arial" pitchFamily="34" charset="0"/>
                <a:cs typeface="Arial" pitchFamily="34" charset="0"/>
              </a:rPr>
              <a:t>Homeoffice</a:t>
            </a:r>
            <a:r>
              <a:rPr lang="de-DE" dirty="0">
                <a:solidFill>
                  <a:srgbClr val="00B050"/>
                </a:solidFill>
                <a:latin typeface="Arial" pitchFamily="34" charset="0"/>
                <a:cs typeface="Arial" pitchFamily="34" charset="0"/>
              </a:rPr>
              <a:t> müssen in der Lage sein, konzentriert und zielgerichtet zu arbeiten, ohne von Familienangehörigen und häuslichen Aktivitäten abgelenkt zu werden.</a:t>
            </a:r>
          </a:p>
          <a:p>
            <a:pPr marL="285750" indent="-285750">
              <a:spcAft>
                <a:spcPts val="600"/>
              </a:spcAft>
              <a:buFont typeface="Arial" panose="020B0604020202020204" pitchFamily="34" charset="0"/>
              <a:buChar char="•"/>
            </a:pPr>
            <a:r>
              <a:rPr lang="de-DE" dirty="0">
                <a:solidFill>
                  <a:srgbClr val="00B050"/>
                </a:solidFill>
                <a:latin typeface="Arial" pitchFamily="34" charset="0"/>
                <a:cs typeface="Arial" pitchFamily="34" charset="0"/>
              </a:rPr>
              <a:t>Um dem Bewegungsmangel entgegenzuwirken ist es wichtig, die eigentliche Bildschirmtätigkeit regelmäßig durch Haltungswechsel oder andere Tätigkeiten zu unterbrechen. Telefonate können z.B. im Stehen geführt werden. Dies gilt sowohl für die Tätigkeit im Büro als auch beim mobilen Arbeiten.</a:t>
            </a:r>
          </a:p>
        </p:txBody>
      </p:sp>
      <p:sp>
        <p:nvSpPr>
          <p:cNvPr id="12" name="Textfeld 11">
            <a:extLst>
              <a:ext uri="{FF2B5EF4-FFF2-40B4-BE49-F238E27FC236}">
                <a16:creationId xmlns:a16="http://schemas.microsoft.com/office/drawing/2014/main" id="{846FFE4B-78A1-497E-9BAA-236C325C31AA}"/>
              </a:ext>
            </a:extLst>
          </p:cNvPr>
          <p:cNvSpPr txBox="1"/>
          <p:nvPr/>
        </p:nvSpPr>
        <p:spPr>
          <a:xfrm>
            <a:off x="8655526" y="622794"/>
            <a:ext cx="1937197" cy="369332"/>
          </a:xfrm>
          <a:prstGeom prst="rect">
            <a:avLst/>
          </a:prstGeom>
          <a:solidFill>
            <a:schemeClr val="bg1">
              <a:lumMod val="75000"/>
            </a:schemeClr>
          </a:solidFill>
        </p:spPr>
        <p:txBody>
          <a:bodyPr wrap="none" rtlCol="0">
            <a:spAutoFit/>
          </a:bodyPr>
          <a:lstStyle/>
          <a:p>
            <a:r>
              <a:rPr lang="de-DE" dirty="0">
                <a:solidFill>
                  <a:srgbClr val="00B050"/>
                </a:solidFill>
                <a:hlinkClick r:id="rId2">
                  <a:extLst>
                    <a:ext uri="{A12FA001-AC4F-418D-AE19-62706E023703}">
                      <ahyp:hlinkClr xmlns:ahyp="http://schemas.microsoft.com/office/drawing/2018/hyperlinkcolor" val="tx"/>
                    </a:ext>
                  </a:extLst>
                </a:hlinkClick>
              </a:rPr>
              <a:t>Hyperlink zum Bild</a:t>
            </a:r>
            <a:endParaRPr lang="de-DE" dirty="0">
              <a:solidFill>
                <a:srgbClr val="00B050"/>
              </a:solidFill>
            </a:endParaRPr>
          </a:p>
        </p:txBody>
      </p:sp>
      <p:pic>
        <p:nvPicPr>
          <p:cNvPr id="4098" name="Picture 2"/>
          <p:cNvPicPr>
            <a:picLocks noChangeAspect="1" noChangeArrowheads="1"/>
          </p:cNvPicPr>
          <p:nvPr/>
        </p:nvPicPr>
        <p:blipFill>
          <a:blip r:embed="rId3" cstate="print"/>
          <a:srcRect/>
          <a:stretch>
            <a:fillRect/>
          </a:stretch>
        </p:blipFill>
        <p:spPr bwMode="auto">
          <a:xfrm rot="287817">
            <a:off x="8405357" y="2037805"/>
            <a:ext cx="3076894" cy="20865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602579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M-Vorlage.potx" id="{3666C4F9-EEB1-4511-8B82-3F24928696F9}" vid="{B5133648-0C0D-434D-BF05-81DAAF9C4F6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QM-Vorlage</Template>
  <TotalTime>0</TotalTime>
  <Words>1344</Words>
  <Application>Microsoft Office PowerPoint</Application>
  <PresentationFormat>Breitbild</PresentationFormat>
  <Paragraphs>95</Paragraphs>
  <Slides>12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Arial Black</vt:lpstr>
      <vt:lpstr>Calibri</vt:lpstr>
      <vt:lpstr>Office</vt:lpstr>
      <vt:lpstr>Mobiles Arbeiten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Gerlach, Jörg</dc:creator>
  <cp:lastModifiedBy>Ramthun-Di Fabio, Gabi</cp:lastModifiedBy>
  <cp:revision>68</cp:revision>
  <dcterms:created xsi:type="dcterms:W3CDTF">2021-10-25T09:40:53Z</dcterms:created>
  <dcterms:modified xsi:type="dcterms:W3CDTF">2023-03-01T06:02:22Z</dcterms:modified>
</cp:coreProperties>
</file>