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82" r:id="rId2"/>
    <p:sldId id="300" r:id="rId3"/>
    <p:sldId id="361" r:id="rId4"/>
    <p:sldId id="360" r:id="rId5"/>
    <p:sldId id="359" r:id="rId6"/>
    <p:sldId id="3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Bianca" initials="BB" lastIdx="32" clrIdx="0">
    <p:extLst>
      <p:ext uri="{19B8F6BF-5375-455C-9EA6-DF929625EA0E}">
        <p15:presenceInfo xmlns:p15="http://schemas.microsoft.com/office/powerpoint/2012/main" userId="S::b.bender@novotergum.de::f0e83a3b-6f5e-46a4-bebc-319c6d210f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59C00"/>
    <a:srgbClr val="DF8E17"/>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84" autoAdjust="0"/>
  </p:normalViewPr>
  <p:slideViewPr>
    <p:cSldViewPr snapToGrid="0">
      <p:cViewPr varScale="1">
        <p:scale>
          <a:sx n="82" d="100"/>
          <a:sy n="82" d="100"/>
        </p:scale>
        <p:origin x="6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E3A8A-4010-435B-9BE2-43C35B6FA96A}" type="datetimeFigureOut">
              <a:rPr lang="de-DE" smtClean="0"/>
              <a:pPr/>
              <a:t>20.02.2023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BB81-D5EB-4969-8CEB-3EFB705D29FE}" type="slidenum">
              <a:rPr lang="de-DE" smtClean="0"/>
              <a:pPr/>
              <a:t>‹Nr.›</a:t>
            </a:fld>
            <a:endParaRPr lang="de-DE"/>
          </a:p>
        </p:txBody>
      </p:sp>
    </p:spTree>
    <p:extLst>
      <p:ext uri="{BB962C8B-B14F-4D97-AF65-F5344CB8AC3E}">
        <p14:creationId xmlns:p14="http://schemas.microsoft.com/office/powerpoint/2010/main" val="9972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8DF28A76-D8A4-48C4-94F3-BB2EFDB588F9}"/>
              </a:ext>
            </a:extLst>
          </p:cNvPr>
          <p:cNvSpPr>
            <a:spLocks noGrp="1"/>
          </p:cNvSpPr>
          <p:nvPr>
            <p:ph type="pic" sz="quarter" idx="10" hasCustomPrompt="1"/>
          </p:nvPr>
        </p:nvSpPr>
        <p:spPr>
          <a:xfrm>
            <a:off x="634265" y="2555878"/>
            <a:ext cx="10914271" cy="3820043"/>
          </a:xfrm>
          <a:prstGeom prst="rect">
            <a:avLst/>
          </a:prstGeom>
        </p:spPr>
        <p:txBody>
          <a:bodyPr/>
          <a:lstStyle>
            <a:lvl1pPr marL="0" indent="0">
              <a:buFontTx/>
              <a:buNone/>
              <a:defRPr/>
            </a:lvl1pPr>
          </a:lstStyle>
          <a:p>
            <a:r>
              <a:rPr lang="de-DE" dirty="0"/>
              <a:t>Titelbild einfügen</a:t>
            </a:r>
          </a:p>
        </p:txBody>
      </p:sp>
      <p:sp>
        <p:nvSpPr>
          <p:cNvPr id="7" name="Rechteck 6">
            <a:extLst>
              <a:ext uri="{FF2B5EF4-FFF2-40B4-BE49-F238E27FC236}">
                <a16:creationId xmlns:a16="http://schemas.microsoft.com/office/drawing/2014/main" id="{615DD7D0-2AE5-4BC1-A068-A3B02DCB9603}"/>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C32A32BE-4ABD-45ED-A571-FBFD590FACF8}"/>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52A87F81-0820-4E3A-8694-21CA18F807B0}"/>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999A3914-B61F-4122-83FC-FCA035056F9D}"/>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a:extLst>
              <a:ext uri="{FF2B5EF4-FFF2-40B4-BE49-F238E27FC236}">
                <a16:creationId xmlns:a16="http://schemas.microsoft.com/office/drawing/2014/main" id="{60EE34C9-C37F-4AE3-B3BB-FCD302CDD054}"/>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Titel 2">
            <a:extLst>
              <a:ext uri="{FF2B5EF4-FFF2-40B4-BE49-F238E27FC236}">
                <a16:creationId xmlns:a16="http://schemas.microsoft.com/office/drawing/2014/main" id="{B88091AE-53A0-4DAB-976A-729A2890C435}"/>
              </a:ext>
            </a:extLst>
          </p:cNvPr>
          <p:cNvSpPr>
            <a:spLocks noGrp="1"/>
          </p:cNvSpPr>
          <p:nvPr>
            <p:ph type="ctrTitle" idx="4294967295"/>
          </p:nvPr>
        </p:nvSpPr>
        <p:spPr>
          <a:xfrm>
            <a:off x="1267886" y="641353"/>
            <a:ext cx="6633633" cy="1055663"/>
          </a:xfrm>
          <a:prstGeom prst="rect">
            <a:avLst/>
          </a:prstGeom>
        </p:spPr>
        <p:txBody>
          <a:bodyPr>
            <a:normAutofit/>
          </a:bodyPr>
          <a:lstStyle>
            <a:lvl1pP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18" name="Untertitel 3">
            <a:extLst>
              <a:ext uri="{FF2B5EF4-FFF2-40B4-BE49-F238E27FC236}">
                <a16:creationId xmlns:a16="http://schemas.microsoft.com/office/drawing/2014/main" id="{7CEE7DDE-FA7B-4A5F-AB17-7FA5BF09BC79}"/>
              </a:ext>
            </a:extLst>
          </p:cNvPr>
          <p:cNvSpPr>
            <a:spLocks noGrp="1"/>
          </p:cNvSpPr>
          <p:nvPr>
            <p:ph type="subTitle" idx="4294967295"/>
          </p:nvPr>
        </p:nvSpPr>
        <p:spPr>
          <a:xfrm>
            <a:off x="1267886" y="1697014"/>
            <a:ext cx="6633633" cy="473075"/>
          </a:xfrm>
          <a:prstGeom prst="rect">
            <a:avLst/>
          </a:prstGeom>
        </p:spPr>
        <p:txBody>
          <a:bodyPr>
            <a:normAutofit lnSpcReduction="10000"/>
          </a:bodyPr>
          <a:lstStyle>
            <a:lvl1pPr marL="0" indent="0">
              <a:buNone/>
              <a:defRPr sz="2000">
                <a:solidFill>
                  <a:srgbClr val="F39200"/>
                </a:solidFill>
                <a:latin typeface="Arial" panose="020B0604020202020204" pitchFamily="34" charset="0"/>
                <a:cs typeface="Arial" panose="020B0604020202020204" pitchFamily="34" charset="0"/>
              </a:defRPr>
            </a:lvl1pPr>
          </a:lstStyle>
          <a:p>
            <a:r>
              <a:rPr lang="de-DE"/>
              <a:t>Master-Untertitelformat bearbeiten</a:t>
            </a:r>
            <a:endParaRPr lang="de-DE" dirty="0"/>
          </a:p>
        </p:txBody>
      </p:sp>
      <p:sp>
        <p:nvSpPr>
          <p:cNvPr id="19" name="Bildplatzhalter 18">
            <a:extLst>
              <a:ext uri="{FF2B5EF4-FFF2-40B4-BE49-F238E27FC236}">
                <a16:creationId xmlns:a16="http://schemas.microsoft.com/office/drawing/2014/main" id="{E82DFB68-91BC-4C6F-BC40-EF6B1312FF8C}"/>
              </a:ext>
            </a:extLst>
          </p:cNvPr>
          <p:cNvSpPr>
            <a:spLocks noGrp="1"/>
          </p:cNvSpPr>
          <p:nvPr>
            <p:ph type="pic" sz="quarter" idx="11" hasCustomPrompt="1"/>
          </p:nvPr>
        </p:nvSpPr>
        <p:spPr>
          <a:xfrm>
            <a:off x="8454702" y="621750"/>
            <a:ext cx="3103033" cy="1548340"/>
          </a:xfrm>
          <a:prstGeom prst="rect">
            <a:avLst/>
          </a:prstGeom>
        </p:spPr>
        <p:txBody>
          <a:bodyPr/>
          <a:lstStyle>
            <a:lvl1pPr marL="0" indent="0">
              <a:buFontTx/>
              <a:buNone/>
              <a:defRPr/>
            </a:lvl1pPr>
          </a:lstStyle>
          <a:p>
            <a:r>
              <a:rPr lang="de-DE" dirty="0"/>
              <a:t>NT Logo einfügen</a:t>
            </a:r>
          </a:p>
        </p:txBody>
      </p:sp>
      <p:sp>
        <p:nvSpPr>
          <p:cNvPr id="14" name="Rechteck 13">
            <a:extLst>
              <a:ext uri="{FF2B5EF4-FFF2-40B4-BE49-F238E27FC236}">
                <a16:creationId xmlns:a16="http://schemas.microsoft.com/office/drawing/2014/main" id="{12CCF8C6-F8C2-4155-B185-CB968EA02A46}"/>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71A40159-8C10-447C-A2FA-137B6D89FDAE}"/>
              </a:ext>
            </a:extLst>
          </p:cNvPr>
          <p:cNvSpPr>
            <a:spLocks noGrp="1"/>
          </p:cNvSpPr>
          <p:nvPr>
            <p:ph type="ftr" sz="quarter" idx="12"/>
          </p:nvPr>
        </p:nvSpPr>
        <p:spPr/>
        <p:txBody>
          <a:bodyPr/>
          <a:lstStyle/>
          <a:p>
            <a:r>
              <a:rPr lang="de-DE"/>
              <a:t>Heben und Tragen  |  QM |  Stand: 14.02.2023</a:t>
            </a:r>
            <a:endParaRPr lang="de-DE" dirty="0"/>
          </a:p>
        </p:txBody>
      </p:sp>
      <p:sp>
        <p:nvSpPr>
          <p:cNvPr id="4" name="Foliennummernplatzhalter 3">
            <a:extLst>
              <a:ext uri="{FF2B5EF4-FFF2-40B4-BE49-F238E27FC236}">
                <a16:creationId xmlns:a16="http://schemas.microsoft.com/office/drawing/2014/main" id="{9FE6DD48-EDCF-4678-AC50-331C9A8A69E0}"/>
              </a:ext>
            </a:extLst>
          </p:cNvPr>
          <p:cNvSpPr>
            <a:spLocks noGrp="1"/>
          </p:cNvSpPr>
          <p:nvPr>
            <p:ph type="sldNum" sz="quarter" idx="13"/>
          </p:nvPr>
        </p:nvSpPr>
        <p:spPr/>
        <p:txBody>
          <a:bodyPr/>
          <a:lstStyle/>
          <a:p>
            <a:fld id="{053D595E-183D-41C2-8C63-EDF57902016D}" type="slidenum">
              <a:rPr lang="de-DE" smtClean="0"/>
              <a:pPr/>
              <a:t>‹Nr.›</a:t>
            </a:fld>
            <a:endParaRPr lang="de-DE" dirty="0"/>
          </a:p>
        </p:txBody>
      </p:sp>
    </p:spTree>
    <p:extLst>
      <p:ext uri="{BB962C8B-B14F-4D97-AF65-F5344CB8AC3E}">
        <p14:creationId xmlns:p14="http://schemas.microsoft.com/office/powerpoint/2010/main" val="242796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Überschrif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B392EC-A228-4565-AE17-974657A07ACF}"/>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CB11625F-8DAF-47BA-810B-379204C51C2E}"/>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59C4A691-97FB-42A5-9826-7BED0F40AAEE}"/>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AD8150D6-3FDD-4E6E-BF4E-846C39370044}"/>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D97C178A-ECD7-4545-BB80-1F87ADDD15B0}"/>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a:extLst>
              <a:ext uri="{FF2B5EF4-FFF2-40B4-BE49-F238E27FC236}">
                <a16:creationId xmlns:a16="http://schemas.microsoft.com/office/drawing/2014/main" id="{C3C76FF5-E4FF-469E-BE56-FDF50E7B4372}"/>
              </a:ext>
            </a:extLst>
          </p:cNvPr>
          <p:cNvSpPr/>
          <p:nvPr userDrawn="1"/>
        </p:nvSpPr>
        <p:spPr>
          <a:xfrm>
            <a:off x="1243864" y="1194480"/>
            <a:ext cx="74645" cy="3172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extplatzhalter 3">
            <a:extLst>
              <a:ext uri="{FF2B5EF4-FFF2-40B4-BE49-F238E27FC236}">
                <a16:creationId xmlns:a16="http://schemas.microsoft.com/office/drawing/2014/main" id="{9FA47685-0ADE-4EBA-A6C2-CE409F5CA58E}"/>
              </a:ext>
            </a:extLst>
          </p:cNvPr>
          <p:cNvSpPr>
            <a:spLocks noGrp="1"/>
          </p:cNvSpPr>
          <p:nvPr>
            <p:ph type="body" sz="quarter" idx="13" hasCustomPrompt="1"/>
          </p:nvPr>
        </p:nvSpPr>
        <p:spPr>
          <a:xfrm>
            <a:off x="1490781" y="1165919"/>
            <a:ext cx="7981467" cy="527050"/>
          </a:xfrm>
          <a:prstGeom prst="rect">
            <a:avLst/>
          </a:prstGeom>
        </p:spPr>
        <p:txBody>
          <a:bodyPr/>
          <a:lstStyle>
            <a:lvl1pPr marL="0" indent="0">
              <a:buNone/>
              <a:defRPr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de-DE" dirty="0"/>
              <a:t>Überschrift</a:t>
            </a:r>
          </a:p>
        </p:txBody>
      </p:sp>
      <p:sp>
        <p:nvSpPr>
          <p:cNvPr id="18" name="Slide Number Placeholder 3">
            <a:extLst>
              <a:ext uri="{FF2B5EF4-FFF2-40B4-BE49-F238E27FC236}">
                <a16:creationId xmlns:a16="http://schemas.microsoft.com/office/drawing/2014/main" id="{8CCBEAE9-1E67-40A2-B5DC-1A7D17C82233}"/>
              </a:ext>
            </a:extLst>
          </p:cNvPr>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19" name="Titel 1">
            <a:extLst>
              <a:ext uri="{FF2B5EF4-FFF2-40B4-BE49-F238E27FC236}">
                <a16:creationId xmlns:a16="http://schemas.microsoft.com/office/drawing/2014/main" id="{750A3192-EB2D-476F-B720-6DC0107B2328}"/>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6" name="Picture 6" descr="Qualitätsmanagement in der Zahnarztpraxis">
            <a:extLst>
              <a:ext uri="{FF2B5EF4-FFF2-40B4-BE49-F238E27FC236}">
                <a16:creationId xmlns:a16="http://schemas.microsoft.com/office/drawing/2014/main" id="{B4341E86-AB43-428F-9270-1BCB0EB3F3F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261E344A-C94E-485F-835A-479802E8EBC2}"/>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F88C7FF4-69D3-40B3-88B2-78260392BB02}"/>
              </a:ext>
            </a:extLst>
          </p:cNvPr>
          <p:cNvSpPr>
            <a:spLocks noGrp="1"/>
          </p:cNvSpPr>
          <p:nvPr>
            <p:ph type="ftr" sz="quarter" idx="14"/>
          </p:nvPr>
        </p:nvSpPr>
        <p:spPr/>
        <p:txBody>
          <a:bodyPr/>
          <a:lstStyle/>
          <a:p>
            <a:r>
              <a:rPr lang="de-DE"/>
              <a:t>Heben und Tragen  |  QM |  Stand: 14.02.2023</a:t>
            </a:r>
            <a:endParaRPr lang="de-DE" dirty="0"/>
          </a:p>
        </p:txBody>
      </p:sp>
    </p:spTree>
    <p:extLst>
      <p:ext uri="{BB962C8B-B14F-4D97-AF65-F5344CB8AC3E}">
        <p14:creationId xmlns:p14="http://schemas.microsoft.com/office/powerpoint/2010/main" val="10467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Picture 6" descr="Qualitätsmanagement in der Zahnarztpraxis">
            <a:extLst>
              <a:ext uri="{FF2B5EF4-FFF2-40B4-BE49-F238E27FC236}">
                <a16:creationId xmlns:a16="http://schemas.microsoft.com/office/drawing/2014/main" id="{38E61E5D-D1A1-4499-807E-EC334AB2376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30F75CC1-45DD-47F6-ADA8-0492FE4F2563}"/>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2B98A539-CD4C-4794-B228-9D67C90F8296}"/>
              </a:ext>
            </a:extLst>
          </p:cNvPr>
          <p:cNvSpPr>
            <a:spLocks noGrp="1"/>
          </p:cNvSpPr>
          <p:nvPr>
            <p:ph type="ftr" sz="quarter" idx="13"/>
          </p:nvPr>
        </p:nvSpPr>
        <p:spPr/>
        <p:txBody>
          <a:bodyPr/>
          <a:lstStyle/>
          <a:p>
            <a:r>
              <a:rPr lang="de-DE"/>
              <a:t>Heben und Tragen  |  QM |  Stand: 14.02.2023</a:t>
            </a:r>
            <a:endParaRPr lang="de-DE" dirty="0"/>
          </a:p>
        </p:txBody>
      </p:sp>
    </p:spTree>
    <p:extLst>
      <p:ext uri="{BB962C8B-B14F-4D97-AF65-F5344CB8AC3E}">
        <p14:creationId xmlns:p14="http://schemas.microsoft.com/office/powerpoint/2010/main" val="10672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lgese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Grafik 12" descr="Ein Bild, das Wurm enthält.&#10;&#10;Automatisch generierte Beschreibung">
            <a:extLst>
              <a:ext uri="{FF2B5EF4-FFF2-40B4-BE49-F238E27FC236}">
                <a16:creationId xmlns:a16="http://schemas.microsoft.com/office/drawing/2014/main" id="{C47F73F2-554D-4A1F-A659-A731A7CEE5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5753" y="888709"/>
            <a:ext cx="3840488" cy="179832"/>
          </a:xfrm>
          <a:prstGeom prst="rect">
            <a:avLst/>
          </a:prstGeom>
        </p:spPr>
      </p:pic>
      <p:sp>
        <p:nvSpPr>
          <p:cNvPr id="3" name="Textplatzhalter 2">
            <a:extLst>
              <a:ext uri="{FF2B5EF4-FFF2-40B4-BE49-F238E27FC236}">
                <a16:creationId xmlns:a16="http://schemas.microsoft.com/office/drawing/2014/main" id="{EA0C544A-F51D-4897-BEA0-57AED7AE454B}"/>
              </a:ext>
            </a:extLst>
          </p:cNvPr>
          <p:cNvSpPr>
            <a:spLocks noGrp="1"/>
          </p:cNvSpPr>
          <p:nvPr>
            <p:ph type="body" sz="quarter" idx="13" hasCustomPrompt="1"/>
          </p:nvPr>
        </p:nvSpPr>
        <p:spPr>
          <a:xfrm>
            <a:off x="3383494" y="622794"/>
            <a:ext cx="5425017" cy="274760"/>
          </a:xfrm>
          <a:prstGeom prst="rect">
            <a:avLst/>
          </a:prstGeom>
        </p:spPr>
        <p:txBody>
          <a:bodyPr/>
          <a:lstStyle>
            <a:lvl1pPr marL="0" indent="0" algn="ctr">
              <a:buNone/>
              <a:defRPr sz="1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de-DE" dirty="0"/>
              <a:t>Überschrift Folgeseite</a:t>
            </a:r>
          </a:p>
        </p:txBody>
      </p:sp>
      <p:pic>
        <p:nvPicPr>
          <p:cNvPr id="14" name="Picture 6" descr="Qualitätsmanagement in der Zahnarztpraxis">
            <a:extLst>
              <a:ext uri="{FF2B5EF4-FFF2-40B4-BE49-F238E27FC236}">
                <a16:creationId xmlns:a16="http://schemas.microsoft.com/office/drawing/2014/main" id="{29BF93A3-2E69-43A7-BB84-1B8290D84602}"/>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E98A5596-1E92-4E5A-AB8D-1CED483DEA49}"/>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D8E70144-79C2-4985-8499-46A4025BDBE0}"/>
              </a:ext>
            </a:extLst>
          </p:cNvPr>
          <p:cNvSpPr>
            <a:spLocks noGrp="1"/>
          </p:cNvSpPr>
          <p:nvPr>
            <p:ph type="ftr" sz="quarter" idx="14"/>
          </p:nvPr>
        </p:nvSpPr>
        <p:spPr/>
        <p:txBody>
          <a:bodyPr/>
          <a:lstStyle/>
          <a:p>
            <a:r>
              <a:rPr lang="de-DE"/>
              <a:t>Heben und Tragen  |  QM |  Stand: 14.02.2023</a:t>
            </a:r>
            <a:endParaRPr lang="de-DE" dirty="0"/>
          </a:p>
        </p:txBody>
      </p:sp>
    </p:spTree>
    <p:extLst>
      <p:ext uri="{BB962C8B-B14F-4D97-AF65-F5344CB8AC3E}">
        <p14:creationId xmlns:p14="http://schemas.microsoft.com/office/powerpoint/2010/main" val="1885788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E211A-8E3C-6D05-D7CB-80C9A4B6C4F6}"/>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Foliennummernplatzhalter 2">
            <a:extLst>
              <a:ext uri="{FF2B5EF4-FFF2-40B4-BE49-F238E27FC236}">
                <a16:creationId xmlns:a16="http://schemas.microsoft.com/office/drawing/2014/main" id="{AD2E8506-9787-120C-0600-116E078760BD}"/>
              </a:ext>
            </a:extLst>
          </p:cNvPr>
          <p:cNvSpPr>
            <a:spLocks noGrp="1"/>
          </p:cNvSpPr>
          <p:nvPr>
            <p:ph type="sldNum" sz="quarter" idx="10"/>
          </p:nvPr>
        </p:nvSpPr>
        <p:spPr/>
        <p:txBody>
          <a:bodyPr/>
          <a:lstStyle/>
          <a:p>
            <a:fld id="{053D595E-183D-41C2-8C63-EDF57902016D}" type="slidenum">
              <a:rPr lang="de-DE" smtClean="0"/>
              <a:pPr/>
              <a:t>‹Nr.›</a:t>
            </a:fld>
            <a:endParaRPr lang="de-DE" dirty="0"/>
          </a:p>
        </p:txBody>
      </p:sp>
      <p:sp>
        <p:nvSpPr>
          <p:cNvPr id="4" name="Fußzeilenplatzhalter 3">
            <a:extLst>
              <a:ext uri="{FF2B5EF4-FFF2-40B4-BE49-F238E27FC236}">
                <a16:creationId xmlns:a16="http://schemas.microsoft.com/office/drawing/2014/main" id="{15FEC72B-8D53-143A-7F0F-52E6F3C129C9}"/>
              </a:ext>
            </a:extLst>
          </p:cNvPr>
          <p:cNvSpPr>
            <a:spLocks noGrp="1"/>
          </p:cNvSpPr>
          <p:nvPr>
            <p:ph type="ftr" sz="quarter" idx="11"/>
          </p:nvPr>
        </p:nvSpPr>
        <p:spPr/>
        <p:txBody>
          <a:bodyPr/>
          <a:lstStyle/>
          <a:p>
            <a:r>
              <a:rPr lang="de-DE"/>
              <a:t>Heben und Tragen  |  QM |  Stand: 14.02.2023</a:t>
            </a:r>
            <a:endParaRPr lang="de-DE" dirty="0"/>
          </a:p>
        </p:txBody>
      </p:sp>
    </p:spTree>
    <p:extLst>
      <p:ext uri="{BB962C8B-B14F-4D97-AF65-F5344CB8AC3E}">
        <p14:creationId xmlns:p14="http://schemas.microsoft.com/office/powerpoint/2010/main" val="271027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38525" y="6303718"/>
            <a:ext cx="705827" cy="365125"/>
          </a:xfrm>
          <a:prstGeom prst="rect">
            <a:avLst/>
          </a:prstGeom>
        </p:spPr>
        <p:txBody>
          <a:bodyPr vert="horz" lIns="91440" tIns="45720" rIns="91440" bIns="45720" rtlCol="0" anchor="ctr"/>
          <a:lstStyle>
            <a:lvl1pPr algn="r">
              <a:defRPr sz="1000">
                <a:solidFill>
                  <a:schemeClr val="tx1">
                    <a:tint val="75000"/>
                  </a:schemeClr>
                </a:solidFill>
                <a:latin typeface="Arial Black" panose="020B0A04020102020204" pitchFamily="34" charset="0"/>
              </a:defRPr>
            </a:lvl1pPr>
          </a:lstStyle>
          <a:p>
            <a:fld id="{053D595E-183D-41C2-8C63-EDF57902016D}" type="slidenum">
              <a:rPr lang="de-DE" smtClean="0"/>
              <a:pPr/>
              <a:t>‹Nr.›</a:t>
            </a:fld>
            <a:endParaRPr lang="de-DE" dirty="0"/>
          </a:p>
        </p:txBody>
      </p:sp>
      <p:sp>
        <p:nvSpPr>
          <p:cNvPr id="5" name="Rechteck 4">
            <a:extLst>
              <a:ext uri="{FF2B5EF4-FFF2-40B4-BE49-F238E27FC236}">
                <a16:creationId xmlns:a16="http://schemas.microsoft.com/office/drawing/2014/main" id="{30DD76F5-8BE2-44CE-BC7B-415C6F2895D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B9063C81-8B0A-4B1C-BEA8-EE9ACBA2AE62}"/>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A4F39DD7-F5BA-41FA-AC41-04B165FB2991}"/>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D8DC3040-96D3-4370-978D-762870E6573F}"/>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FB3B369C-702D-4B7C-80F4-290DAA53CF75}"/>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DBD70398-9373-4ED3-8146-DB11E9157F90}"/>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B180EA1E-B10F-4B16-A26D-10689F052BE2}"/>
              </a:ext>
            </a:extLst>
          </p:cNvPr>
          <p:cNvSpPr>
            <a:spLocks noGrp="1"/>
          </p:cNvSpPr>
          <p:nvPr>
            <p:ph type="ftr" sz="quarter" idx="3"/>
          </p:nvPr>
        </p:nvSpPr>
        <p:spPr>
          <a:xfrm>
            <a:off x="8321964" y="6668844"/>
            <a:ext cx="3622384" cy="190866"/>
          </a:xfrm>
          <a:prstGeom prst="rect">
            <a:avLst/>
          </a:prstGeom>
          <a:ln>
            <a:noFill/>
          </a:ln>
        </p:spPr>
        <p:txBody>
          <a:bodyPr vert="horz" lIns="91440" tIns="45720" rIns="91440" bIns="45720" rtlCol="0" anchor="ctr"/>
          <a:lstStyle>
            <a:lvl1pPr algn="r">
              <a:defRPr sz="900">
                <a:solidFill>
                  <a:schemeClr val="bg1">
                    <a:lumMod val="85000"/>
                  </a:schemeClr>
                </a:solidFill>
              </a:defRPr>
            </a:lvl1pPr>
          </a:lstStyle>
          <a:p>
            <a:r>
              <a:rPr lang="de-DE"/>
              <a:t>Heben und Tragen  |  QM |  Stand: 14.02.2023</a:t>
            </a:r>
            <a:endParaRPr lang="de-DE" dirty="0"/>
          </a:p>
        </p:txBody>
      </p:sp>
    </p:spTree>
    <p:extLst>
      <p:ext uri="{BB962C8B-B14F-4D97-AF65-F5344CB8AC3E}">
        <p14:creationId xmlns:p14="http://schemas.microsoft.com/office/powerpoint/2010/main" val="113777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ock.adobe.com/de/images/elefant-schwebt-an-luftballons-im-loft-in-leichtigkeit/422309497?prev_url=detail"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ock.adobe.com/de/images/full-length-portrait-of-young-man-lifting-carton-box-near-color-wall-posture-concept/231506562?prev_url=detai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tock.adobe.com/de/images/bandscheibenvorfall-4/29383761?prev_url=detai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tock.adobe.com/de/images/nbss1-newbigsafetysign-nbss-richtiges-heben-falsch-und-richtig-beim-heben-von-schweren-lasten-in-die-knie-gehen-rucken-und-bauchmuskeln-anspannen-safe-lifting-din-a2-a3-a4-xxl-g6406/216317257"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tock.adobe.com/de/images/nurse-assisting-young-disabled-patient-at-home/278581259?prev_url=detail"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tock.adobe.com/de/images/medical-service-teamwork-doctor-surgeon-and-nurse-join-hands-together/245463654?prev_url=detail"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1</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dirty="0"/>
              <a:t>Heben und Tragen  |  QM |  Stand: </a:t>
            </a:r>
            <a:fld id="{2F34DDD8-C6F8-44E8-81FD-D19C6EC4D494}" type="datetime1">
              <a:rPr lang="de-DE" smtClean="0"/>
              <a:pPr/>
              <a:t>20.02.2023</a:t>
            </a:fld>
            <a:endParaRPr lang="de-DE" dirty="0"/>
          </a:p>
        </p:txBody>
      </p:sp>
      <p:pic>
        <p:nvPicPr>
          <p:cNvPr id="17" name="Bildplatzhalter 16">
            <a:extLst>
              <a:ext uri="{FF2B5EF4-FFF2-40B4-BE49-F238E27FC236}">
                <a16:creationId xmlns:a16="http://schemas.microsoft.com/office/drawing/2014/main" id="{7105ADEB-FC12-4BA5-B798-394118FABD8E}"/>
              </a:ext>
            </a:extLst>
          </p:cNvPr>
          <p:cNvPicPr>
            <a:picLocks noGrp="1" noChangeAspect="1"/>
          </p:cNvPicPr>
          <p:nvPr>
            <p:ph type="pic" sz="quarter" idx="4294967295"/>
          </p:nvPr>
        </p:nvPicPr>
        <p:blipFill rotWithShape="1">
          <a:blip r:embed="rId2"/>
          <a:srcRect t="15387" b="15387"/>
          <a:stretch/>
        </p:blipFill>
        <p:spPr>
          <a:xfrm>
            <a:off x="247648" y="2017468"/>
            <a:ext cx="11696700" cy="4651375"/>
          </a:xfrm>
          <a:prstGeom prst="rect">
            <a:avLst/>
          </a:prstGeom>
        </p:spPr>
      </p:pic>
      <p:sp>
        <p:nvSpPr>
          <p:cNvPr id="6" name="Textfeld 5">
            <a:extLst>
              <a:ext uri="{FF2B5EF4-FFF2-40B4-BE49-F238E27FC236}">
                <a16:creationId xmlns:a16="http://schemas.microsoft.com/office/drawing/2014/main" id="{A7AF46C1-F428-4D31-B70C-8EAA33E84306}"/>
              </a:ext>
            </a:extLst>
          </p:cNvPr>
          <p:cNvSpPr txBox="1"/>
          <p:nvPr/>
        </p:nvSpPr>
        <p:spPr>
          <a:xfrm>
            <a:off x="9716656" y="711200"/>
            <a:ext cx="1948872" cy="369332"/>
          </a:xfrm>
          <a:prstGeom prst="rect">
            <a:avLst/>
          </a:prstGeom>
          <a:solidFill>
            <a:schemeClr val="bg1">
              <a:lumMod val="75000"/>
            </a:schemeClr>
          </a:solidFill>
        </p:spPr>
        <p:txBody>
          <a:bodyPr wrap="square" rtlCol="0">
            <a:spAutoFit/>
          </a:bodyPr>
          <a:lstStyle/>
          <a:p>
            <a:r>
              <a:rPr lang="de-DE" dirty="0">
                <a:solidFill>
                  <a:srgbClr val="00B050"/>
                </a:solidFill>
                <a:hlinkClick r:id="rId3">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sp>
        <p:nvSpPr>
          <p:cNvPr id="3" name="Textfeld 2">
            <a:extLst>
              <a:ext uri="{FF2B5EF4-FFF2-40B4-BE49-F238E27FC236}">
                <a16:creationId xmlns:a16="http://schemas.microsoft.com/office/drawing/2014/main" id="{99080B27-4CB1-8950-C634-731EFE6F6543}"/>
              </a:ext>
            </a:extLst>
          </p:cNvPr>
          <p:cNvSpPr txBox="1"/>
          <p:nvPr/>
        </p:nvSpPr>
        <p:spPr>
          <a:xfrm>
            <a:off x="759432" y="810212"/>
            <a:ext cx="10343997" cy="861774"/>
          </a:xfrm>
          <a:prstGeom prst="rect">
            <a:avLst/>
          </a:prstGeom>
          <a:noFill/>
        </p:spPr>
        <p:txBody>
          <a:bodyPr wrap="square" rtlCol="0">
            <a:spAutoFit/>
          </a:bodyPr>
          <a:lstStyle/>
          <a:p>
            <a:pPr algn="ctr"/>
            <a:r>
              <a:rPr lang="de-DE" sz="3200" b="1" dirty="0">
                <a:latin typeface="Arial" panose="020B0604020202020204" pitchFamily="34" charset="0"/>
                <a:cs typeface="Arial" panose="020B0604020202020204" pitchFamily="34" charset="0"/>
              </a:rPr>
              <a:t>Heben und Tragen</a:t>
            </a:r>
            <a:br>
              <a:rPr lang="de-DE" dirty="0"/>
            </a:br>
            <a:endParaRPr lang="de-DE" dirty="0"/>
          </a:p>
        </p:txBody>
      </p:sp>
    </p:spTree>
    <p:extLst>
      <p:ext uri="{BB962C8B-B14F-4D97-AF65-F5344CB8AC3E}">
        <p14:creationId xmlns:p14="http://schemas.microsoft.com/office/powerpoint/2010/main" val="47948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2</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Heben und Tragen  |  QM |  Stand: 14.02.2023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22992" y="1251308"/>
            <a:ext cx="5020926"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(Fehl-) Belastung für den Rücken</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22991" y="1889070"/>
            <a:ext cx="6501215" cy="4278094"/>
          </a:xfrm>
          <a:prstGeom prst="rect">
            <a:avLst/>
          </a:prstGeom>
          <a:noFill/>
        </p:spPr>
        <p:txBody>
          <a:bodyPr wrap="square" rtlCol="0">
            <a:spAutoFit/>
          </a:bodyPr>
          <a:lstStyle/>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Häufig werden Lasten mit einem Rundrücken aus Bodennähe gehoben und so wieder abgelegt.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Beim Heben der Last wird gleichzeitig eine Drehbewegung des Oberkörpers ausgeführt.</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Lasten werden vom Körper entfernt gehalten. Je weiter eine Last vom Körper entfernt getragen wird, desto größer ist die Belastung für die Wirbelsäule.</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Zu schwere Lasten: Die Beanspruchung der Wirbelsäule hängt von einer Vielzahl der Einflussfaktoren ab. Die Frage nach den zulässigen Lastgewichten kann daher nur allgemein beantwortet werden. Lasten von 10 kg für Männer und 5 kg für Frauen werden in der Regel als unkritisch angesehen (Ausnahme Mutterschutz!).</a:t>
            </a:r>
          </a:p>
          <a:p>
            <a:pPr>
              <a:spcAft>
                <a:spcPts val="600"/>
              </a:spcAft>
            </a:pPr>
            <a:r>
              <a:rPr lang="de-DE" dirty="0">
                <a:solidFill>
                  <a:srgbClr val="00B050"/>
                </a:solidFill>
                <a:latin typeface="Arial" pitchFamily="34" charset="0"/>
                <a:cs typeface="Arial" pitchFamily="34" charset="0"/>
              </a:rPr>
              <a:t> </a:t>
            </a:r>
          </a:p>
        </p:txBody>
      </p:sp>
      <p:sp>
        <p:nvSpPr>
          <p:cNvPr id="8" name="Textfeld 7">
            <a:extLst>
              <a:ext uri="{FF2B5EF4-FFF2-40B4-BE49-F238E27FC236}">
                <a16:creationId xmlns:a16="http://schemas.microsoft.com/office/drawing/2014/main" id="{E2A8A821-1FC1-4B47-8BAB-AFC64D984112}"/>
              </a:ext>
            </a:extLst>
          </p:cNvPr>
          <p:cNvSpPr txBox="1"/>
          <p:nvPr/>
        </p:nvSpPr>
        <p:spPr>
          <a:xfrm>
            <a:off x="9163845" y="1222362"/>
            <a:ext cx="2276543" cy="369332"/>
          </a:xfrm>
          <a:prstGeom prst="rect">
            <a:avLst/>
          </a:prstGeom>
          <a:solidFill>
            <a:schemeClr val="bg1">
              <a:lumMod val="75000"/>
            </a:schemeClr>
          </a:solidFill>
        </p:spPr>
        <p:txBody>
          <a:bodyPr wrap="square" rtlCol="0">
            <a:spAutoFit/>
          </a:bodyPr>
          <a:lstStyle/>
          <a:p>
            <a:pPr algn="ctr"/>
            <a:r>
              <a:rPr lang="en-US" dirty="0">
                <a:solidFill>
                  <a:srgbClr val="00B050"/>
                </a:solidFill>
                <a:hlinkClick r:id="rId2">
                  <a:extLst>
                    <a:ext uri="{A12FA001-AC4F-418D-AE19-62706E023703}">
                      <ahyp:hlinkClr xmlns:ahyp="http://schemas.microsoft.com/office/drawing/2018/hyperlinkcolor" val="tx"/>
                    </a:ext>
                  </a:extLst>
                </a:hlinkClick>
              </a:rPr>
              <a:t>Hyperlink </a:t>
            </a:r>
            <a:r>
              <a:rPr lang="en-US" dirty="0" err="1">
                <a:solidFill>
                  <a:srgbClr val="00B050"/>
                </a:solidFill>
                <a:hlinkClick r:id="rId2">
                  <a:extLst>
                    <a:ext uri="{A12FA001-AC4F-418D-AE19-62706E023703}">
                      <ahyp:hlinkClr xmlns:ahyp="http://schemas.microsoft.com/office/drawing/2018/hyperlinkcolor" val="tx"/>
                    </a:ext>
                  </a:extLst>
                </a:hlinkClick>
              </a:rPr>
              <a:t>zum</a:t>
            </a:r>
            <a:r>
              <a:rPr lang="en-US" dirty="0">
                <a:solidFill>
                  <a:srgbClr val="00B050"/>
                </a:solidFill>
                <a:hlinkClick r:id="rId2">
                  <a:extLst>
                    <a:ext uri="{A12FA001-AC4F-418D-AE19-62706E023703}">
                      <ahyp:hlinkClr xmlns:ahyp="http://schemas.microsoft.com/office/drawing/2018/hyperlinkcolor" val="tx"/>
                    </a:ext>
                  </a:extLst>
                </a:hlinkClick>
              </a:rPr>
              <a:t> </a:t>
            </a:r>
            <a:r>
              <a:rPr lang="en-US" dirty="0" err="1">
                <a:solidFill>
                  <a:srgbClr val="00B050"/>
                </a:solidFill>
                <a:hlinkClick r:id="rId2">
                  <a:extLst>
                    <a:ext uri="{A12FA001-AC4F-418D-AE19-62706E023703}">
                      <ahyp:hlinkClr xmlns:ahyp="http://schemas.microsoft.com/office/drawing/2018/hyperlinkcolor" val="tx"/>
                    </a:ext>
                  </a:extLst>
                </a:hlinkClick>
              </a:rPr>
              <a:t>Bild</a:t>
            </a:r>
            <a:endParaRPr lang="de-DE" dirty="0">
              <a:solidFill>
                <a:srgbClr val="00B050"/>
              </a:solidFill>
            </a:endParaRPr>
          </a:p>
        </p:txBody>
      </p:sp>
      <p:pic>
        <p:nvPicPr>
          <p:cNvPr id="4100" name="Picture 4"/>
          <p:cNvPicPr>
            <a:picLocks noChangeAspect="1" noChangeArrowheads="1"/>
          </p:cNvPicPr>
          <p:nvPr/>
        </p:nvPicPr>
        <p:blipFill>
          <a:blip r:embed="rId3" cstate="print"/>
          <a:srcRect/>
          <a:stretch>
            <a:fillRect/>
          </a:stretch>
        </p:blipFill>
        <p:spPr bwMode="auto">
          <a:xfrm>
            <a:off x="7881512" y="2233749"/>
            <a:ext cx="3598018" cy="2510382"/>
          </a:xfrm>
          <a:prstGeom prst="rect">
            <a:avLst/>
          </a:prstGeom>
          <a:noFill/>
          <a:ln w="9525">
            <a:noFill/>
            <a:miter lim="800000"/>
            <a:headEnd/>
            <a:tailEnd/>
          </a:ln>
        </p:spPr>
      </p:pic>
    </p:spTree>
    <p:extLst>
      <p:ext uri="{BB962C8B-B14F-4D97-AF65-F5344CB8AC3E}">
        <p14:creationId xmlns:p14="http://schemas.microsoft.com/office/powerpoint/2010/main" val="410325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3</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Heben und Tragen  |  QM |  Stand: 14.02.2023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09930" y="1277434"/>
            <a:ext cx="8354210"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Belastungen der Bandscheiben beim Heben und Tragen</a:t>
            </a:r>
            <a:endParaRPr lang="de-DE" sz="2400" b="1" dirty="0">
              <a:latin typeface="Arial" pitchFamily="34" charset="0"/>
              <a:cs typeface="Arial" pitchFamily="34" charset="0"/>
            </a:endParaRPr>
          </a:p>
        </p:txBody>
      </p:sp>
      <p:sp>
        <p:nvSpPr>
          <p:cNvPr id="6" name="Textfeld 5">
            <a:extLst>
              <a:ext uri="{FF2B5EF4-FFF2-40B4-BE49-F238E27FC236}">
                <a16:creationId xmlns:a16="http://schemas.microsoft.com/office/drawing/2014/main" id="{AC79860D-4359-409A-A6E9-6D5D78007A99}"/>
              </a:ext>
            </a:extLst>
          </p:cNvPr>
          <p:cNvSpPr txBox="1"/>
          <p:nvPr/>
        </p:nvSpPr>
        <p:spPr>
          <a:xfrm>
            <a:off x="1036054" y="2019699"/>
            <a:ext cx="6501215" cy="3647152"/>
          </a:xfrm>
          <a:prstGeom prst="rect">
            <a:avLst/>
          </a:prstGeom>
          <a:noFill/>
        </p:spPr>
        <p:txBody>
          <a:bodyPr wrap="square" rtlCol="0">
            <a:spAutoFit/>
          </a:bodyPr>
          <a:lstStyle/>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Die Bandscheiben, die zwischen den einzelnen Wirbelkörpern liegen, bestehen aus einem Faserring und einem Knorpelkern.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Durch die wechselnde Anordnung von "festen" (Knochen) und beweglichen Teilen (Bandscheiben) erhält die Wirbelsäule ihre Beweglichkeit.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Auf häufige und einseitige Belastungen reagiert die Rumpfmuskulatur mit Verkrampfungen und Verspannungen. Dies verstärkt die Druckbelastungen auf die Bandscheiben.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Während des Hebevorgangs mit rundem Rücken wird der Druck, der auf den Bandscheiben lastet, ungleich verteilt. </a:t>
            </a:r>
          </a:p>
        </p:txBody>
      </p:sp>
      <p:sp>
        <p:nvSpPr>
          <p:cNvPr id="8" name="Textfeld 7">
            <a:extLst>
              <a:ext uri="{FF2B5EF4-FFF2-40B4-BE49-F238E27FC236}">
                <a16:creationId xmlns:a16="http://schemas.microsoft.com/office/drawing/2014/main" id="{E2A8A821-1FC1-4B47-8BAB-AFC64D984112}"/>
              </a:ext>
            </a:extLst>
          </p:cNvPr>
          <p:cNvSpPr txBox="1"/>
          <p:nvPr/>
        </p:nvSpPr>
        <p:spPr>
          <a:xfrm>
            <a:off x="9307536" y="1679562"/>
            <a:ext cx="2276543" cy="369332"/>
          </a:xfrm>
          <a:prstGeom prst="rect">
            <a:avLst/>
          </a:prstGeom>
          <a:solidFill>
            <a:schemeClr val="bg1">
              <a:lumMod val="75000"/>
            </a:schemeClr>
          </a:solidFill>
        </p:spPr>
        <p:txBody>
          <a:bodyPr wrap="square" rtlCol="0">
            <a:spAutoFit/>
          </a:bodyPr>
          <a:lstStyle/>
          <a:p>
            <a:pPr algn="ctr"/>
            <a:r>
              <a:rPr lang="de-DE" dirty="0">
                <a:solidFill>
                  <a:srgbClr val="00B050"/>
                </a:solidFill>
                <a:hlinkClick r:id="rId2">
                  <a:extLst>
                    <a:ext uri="{A12FA001-AC4F-418D-AE19-62706E023703}">
                      <ahyp:hlinkClr xmlns:ahyp="http://schemas.microsoft.com/office/drawing/2018/hyperlinkcolor" val="tx"/>
                    </a:ext>
                  </a:extLst>
                </a:hlinkClick>
              </a:rPr>
              <a:t>Hyperlink zum Bild</a:t>
            </a:r>
            <a:endParaRPr lang="de-DE" dirty="0">
              <a:solidFill>
                <a:srgbClr val="00B050"/>
              </a:solidFill>
            </a:endParaRPr>
          </a:p>
        </p:txBody>
      </p:sp>
      <p:pic>
        <p:nvPicPr>
          <p:cNvPr id="11271" name="Picture 7"/>
          <p:cNvPicPr>
            <a:picLocks noChangeAspect="1" noChangeArrowheads="1"/>
          </p:cNvPicPr>
          <p:nvPr/>
        </p:nvPicPr>
        <p:blipFill>
          <a:blip r:embed="rId3" cstate="print"/>
          <a:srcRect/>
          <a:stretch>
            <a:fillRect/>
          </a:stretch>
        </p:blipFill>
        <p:spPr bwMode="auto">
          <a:xfrm>
            <a:off x="8617131" y="2185579"/>
            <a:ext cx="2743200" cy="2800350"/>
          </a:xfrm>
          <a:prstGeom prst="rect">
            <a:avLst/>
          </a:prstGeom>
          <a:noFill/>
          <a:ln w="9525">
            <a:noFill/>
            <a:miter lim="800000"/>
            <a:headEnd/>
            <a:tailEnd/>
          </a:ln>
        </p:spPr>
      </p:pic>
    </p:spTree>
    <p:extLst>
      <p:ext uri="{BB962C8B-B14F-4D97-AF65-F5344CB8AC3E}">
        <p14:creationId xmlns:p14="http://schemas.microsoft.com/office/powerpoint/2010/main" val="410325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4</a:t>
            </a:fld>
            <a:endParaRPr lang="de-DE" dirty="0"/>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Heben und Tragen  |  QM |  Stand: 14.02.2023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926350" y="991529"/>
            <a:ext cx="7395614" cy="461665"/>
          </a:xfrm>
          <a:prstGeom prst="rect">
            <a:avLst/>
          </a:prstGeom>
          <a:noFill/>
        </p:spPr>
        <p:txBody>
          <a:bodyPr wrap="none" rtlCol="0">
            <a:spAutoFit/>
          </a:bodyPr>
          <a:lstStyle/>
          <a:p>
            <a:r>
              <a:rPr lang="de-DE" sz="2400" b="1" dirty="0">
                <a:latin typeface="Arial" pitchFamily="34" charset="0"/>
                <a:cs typeface="Arial" pitchFamily="34" charset="0"/>
              </a:rPr>
              <a:t>Richtiges Heben und Tragen – 10 goldene Regeln</a:t>
            </a:r>
          </a:p>
        </p:txBody>
      </p:sp>
      <p:sp>
        <p:nvSpPr>
          <p:cNvPr id="6" name="Textfeld 5">
            <a:extLst>
              <a:ext uri="{FF2B5EF4-FFF2-40B4-BE49-F238E27FC236}">
                <a16:creationId xmlns:a16="http://schemas.microsoft.com/office/drawing/2014/main" id="{AC79860D-4359-409A-A6E9-6D5D78007A99}"/>
              </a:ext>
            </a:extLst>
          </p:cNvPr>
          <p:cNvSpPr txBox="1"/>
          <p:nvPr/>
        </p:nvSpPr>
        <p:spPr>
          <a:xfrm>
            <a:off x="1062179" y="1640877"/>
            <a:ext cx="8395330" cy="4524315"/>
          </a:xfrm>
          <a:prstGeom prst="rect">
            <a:avLst/>
          </a:prstGeom>
          <a:noFill/>
        </p:spPr>
        <p:txBody>
          <a:bodyPr wrap="square" rtlCol="0">
            <a:spAutoFit/>
          </a:bodyPr>
          <a:lstStyle/>
          <a:p>
            <a:r>
              <a:rPr lang="de-DE" dirty="0">
                <a:latin typeface="Arial" pitchFamily="34" charset="0"/>
                <a:cs typeface="Arial" pitchFamily="34" charset="0"/>
              </a:rPr>
              <a:t>Ein gerader Rücken und eine angespannte Rumpfmuskulatur sorgen für eine Stabilisierung der Wirbelsäule. </a:t>
            </a:r>
            <a:r>
              <a:rPr lang="de-DE" dirty="0">
                <a:solidFill>
                  <a:srgbClr val="00B050"/>
                </a:solidFill>
                <a:latin typeface="Arial" pitchFamily="34" charset="0"/>
                <a:cs typeface="Arial" pitchFamily="34" charset="0"/>
              </a:rPr>
              <a:t>Achten Sie auf eine </a:t>
            </a:r>
            <a:r>
              <a:rPr lang="de-DE" u="sng" dirty="0">
                <a:solidFill>
                  <a:srgbClr val="00B050"/>
                </a:solidFill>
                <a:latin typeface="Arial" pitchFamily="34" charset="0"/>
                <a:cs typeface="Arial" pitchFamily="34" charset="0"/>
              </a:rPr>
              <a:t>belastungsarme </a:t>
            </a:r>
            <a:r>
              <a:rPr lang="de-DE" dirty="0">
                <a:solidFill>
                  <a:srgbClr val="00B050"/>
                </a:solidFill>
                <a:latin typeface="Arial" pitchFamily="34" charset="0"/>
                <a:cs typeface="Arial" pitchFamily="34" charset="0"/>
              </a:rPr>
              <a:t>Ausführung.</a:t>
            </a:r>
          </a:p>
          <a:p>
            <a:r>
              <a:rPr lang="de-DE" dirty="0">
                <a:solidFill>
                  <a:srgbClr val="00B050"/>
                </a:solidFill>
                <a:latin typeface="Arial" pitchFamily="34" charset="0"/>
                <a:cs typeface="Arial" pitchFamily="34" charset="0"/>
              </a:rPr>
              <a:t> </a:t>
            </a:r>
          </a:p>
          <a:p>
            <a:pPr marL="342900" indent="-342900">
              <a:buFont typeface="+mj-lt"/>
              <a:buAutoNum type="arabicPeriod"/>
            </a:pPr>
            <a:r>
              <a:rPr lang="de-DE" dirty="0">
                <a:latin typeface="Arial" pitchFamily="34" charset="0"/>
                <a:cs typeface="Arial" pitchFamily="34" charset="0"/>
              </a:rPr>
              <a:t>Treten Sie dicht und frontal an die Last heran.</a:t>
            </a:r>
          </a:p>
          <a:p>
            <a:pPr marL="342900" indent="-342900">
              <a:buFont typeface="+mj-lt"/>
              <a:buAutoNum type="arabicPeriod"/>
            </a:pPr>
            <a:r>
              <a:rPr lang="de-DE" dirty="0">
                <a:latin typeface="Arial" pitchFamily="34" charset="0"/>
                <a:cs typeface="Arial" pitchFamily="34" charset="0"/>
              </a:rPr>
              <a:t>Stellen Sie die Füße hüft- bis schulterbreit auseinander.</a:t>
            </a:r>
          </a:p>
          <a:p>
            <a:pPr marL="342900" indent="-342900">
              <a:buFont typeface="+mj-lt"/>
              <a:buAutoNum type="arabicPeriod"/>
            </a:pPr>
            <a:r>
              <a:rPr lang="de-DE" dirty="0">
                <a:latin typeface="Arial" pitchFamily="34" charset="0"/>
                <a:cs typeface="Arial" pitchFamily="34" charset="0"/>
              </a:rPr>
              <a:t>Beugen Sie mit geradem Rücken die Knie und gehen Sie in eine halbe Hocke.</a:t>
            </a:r>
          </a:p>
          <a:p>
            <a:pPr marL="342900" indent="-342900">
              <a:buFont typeface="+mj-lt"/>
              <a:buAutoNum type="arabicPeriod"/>
            </a:pPr>
            <a:r>
              <a:rPr lang="de-DE" dirty="0">
                <a:latin typeface="Arial" pitchFamily="34" charset="0"/>
                <a:cs typeface="Arial" pitchFamily="34" charset="0"/>
              </a:rPr>
              <a:t>Stellen Sie den Körper auf die Last ein und stabilisieren Sie die  </a:t>
            </a:r>
            <a:r>
              <a:rPr lang="de-DE" dirty="0">
                <a:solidFill>
                  <a:srgbClr val="00B050"/>
                </a:solidFill>
                <a:latin typeface="Arial" pitchFamily="34" charset="0"/>
                <a:cs typeface="Arial" pitchFamily="34" charset="0"/>
              </a:rPr>
              <a:t>Wirbelsäule</a:t>
            </a:r>
            <a:r>
              <a:rPr lang="de-DE" dirty="0">
                <a:latin typeface="Arial" pitchFamily="34" charset="0"/>
                <a:cs typeface="Arial" pitchFamily="34" charset="0"/>
              </a:rPr>
              <a:t> durch Anspannen der Rumpfmuskulatur. Atmen Sie beim Anheben aus.</a:t>
            </a:r>
          </a:p>
          <a:p>
            <a:pPr marL="342900" indent="-342900">
              <a:buFont typeface="+mj-lt"/>
              <a:buAutoNum type="arabicPeriod"/>
            </a:pPr>
            <a:r>
              <a:rPr lang="de-DE" dirty="0">
                <a:latin typeface="Arial" pitchFamily="34" charset="0"/>
                <a:cs typeface="Arial" pitchFamily="34" charset="0"/>
              </a:rPr>
              <a:t>Heben Sie die Last gleichmäßig und körpernah aus den Beinen heraus an.</a:t>
            </a:r>
          </a:p>
          <a:p>
            <a:pPr marL="342900" indent="-342900">
              <a:buFont typeface="+mj-lt"/>
              <a:buAutoNum type="arabicPeriod"/>
            </a:pPr>
            <a:r>
              <a:rPr lang="de-DE" dirty="0">
                <a:latin typeface="Arial" pitchFamily="34" charset="0"/>
                <a:cs typeface="Arial" pitchFamily="34" charset="0"/>
              </a:rPr>
              <a:t>Verdrehen Sie beim Anheben, Umsetzen und Absetzen der Last niemals  den Oberkörper.</a:t>
            </a:r>
          </a:p>
          <a:p>
            <a:pPr marL="342900" indent="-342900">
              <a:buFont typeface="+mj-lt"/>
              <a:buAutoNum type="arabicPeriod"/>
            </a:pPr>
            <a:r>
              <a:rPr lang="de-DE" dirty="0">
                <a:latin typeface="Arial" pitchFamily="34" charset="0"/>
                <a:cs typeface="Arial" pitchFamily="34" charset="0"/>
              </a:rPr>
              <a:t>Ändern Sie die Richtung, indem Sie die Füße umsetzen.</a:t>
            </a:r>
          </a:p>
          <a:p>
            <a:pPr marL="342900" indent="-342900">
              <a:buFont typeface="+mj-lt"/>
              <a:buAutoNum type="arabicPeriod"/>
            </a:pPr>
            <a:r>
              <a:rPr lang="de-DE" dirty="0">
                <a:latin typeface="Arial" pitchFamily="34" charset="0"/>
                <a:cs typeface="Arial" pitchFamily="34" charset="0"/>
              </a:rPr>
              <a:t>Beachten Sie die gleichen Regeln beim Absetzen.</a:t>
            </a:r>
          </a:p>
          <a:p>
            <a:pPr marL="342900" indent="-342900">
              <a:buFont typeface="+mj-lt"/>
              <a:buAutoNum type="arabicPeriod"/>
            </a:pPr>
            <a:r>
              <a:rPr lang="de-DE" dirty="0">
                <a:latin typeface="Arial" pitchFamily="34" charset="0"/>
                <a:cs typeface="Arial" pitchFamily="34" charset="0"/>
              </a:rPr>
              <a:t>Halten Sie immer die Rumpfspannung, auch wenn Sie die Last nur halten.</a:t>
            </a:r>
          </a:p>
          <a:p>
            <a:pPr marL="342900" indent="-342900">
              <a:spcAft>
                <a:spcPts val="600"/>
              </a:spcAft>
              <a:buFont typeface="+mj-lt"/>
              <a:buAutoNum type="arabicPeriod"/>
            </a:pPr>
            <a:r>
              <a:rPr lang="de-DE" dirty="0">
                <a:solidFill>
                  <a:srgbClr val="00B050"/>
                </a:solidFill>
                <a:latin typeface="Arial" pitchFamily="34" charset="0"/>
                <a:cs typeface="Arial" pitchFamily="34" charset="0"/>
              </a:rPr>
              <a:t>Schwere Lasten mit mind. zwei Personen tragen.</a:t>
            </a:r>
          </a:p>
        </p:txBody>
      </p:sp>
      <p:pic>
        <p:nvPicPr>
          <p:cNvPr id="3074" name="Picture 2" descr="Kreuzheben (Deadlift) - Die richtige Ausführung für Anfänger und Profis">
            <a:extLst>
              <a:ext uri="{FF2B5EF4-FFF2-40B4-BE49-F238E27FC236}">
                <a16:creationId xmlns:a16="http://schemas.microsoft.com/office/drawing/2014/main" id="{783D4A72-F6A8-48A5-996B-61C00D7430F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3845" y="1868020"/>
            <a:ext cx="2896393" cy="322107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E2A8A821-1FC1-4B47-8BAB-AFC64D984112}"/>
              </a:ext>
            </a:extLst>
          </p:cNvPr>
          <p:cNvSpPr txBox="1"/>
          <p:nvPr/>
        </p:nvSpPr>
        <p:spPr>
          <a:xfrm>
            <a:off x="9163845" y="1222362"/>
            <a:ext cx="2276543" cy="369332"/>
          </a:xfrm>
          <a:prstGeom prst="rect">
            <a:avLst/>
          </a:prstGeom>
          <a:solidFill>
            <a:schemeClr val="bg1">
              <a:lumMod val="75000"/>
            </a:schemeClr>
          </a:solidFill>
        </p:spPr>
        <p:txBody>
          <a:bodyPr wrap="square" rtlCol="0">
            <a:spAutoFit/>
          </a:bodyPr>
          <a:lstStyle/>
          <a:p>
            <a:pPr algn="ctr"/>
            <a:r>
              <a:rPr lang="de-DE" dirty="0">
                <a:hlinkClick r:id="rId3"/>
              </a:rPr>
              <a:t>Hyperlink zum Bild</a:t>
            </a:r>
            <a:endParaRPr lang="de-DE" dirty="0"/>
          </a:p>
        </p:txBody>
      </p:sp>
    </p:spTree>
    <p:extLst>
      <p:ext uri="{BB962C8B-B14F-4D97-AF65-F5344CB8AC3E}">
        <p14:creationId xmlns:p14="http://schemas.microsoft.com/office/powerpoint/2010/main" val="41032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BD297F6-CE8F-7D08-FA15-3547223446A7}"/>
              </a:ext>
            </a:extLst>
          </p:cNvPr>
          <p:cNvSpPr>
            <a:spLocks noGrp="1"/>
          </p:cNvSpPr>
          <p:nvPr>
            <p:ph type="sldNum" sz="quarter" idx="12"/>
          </p:nvPr>
        </p:nvSpPr>
        <p:spPr/>
        <p:txBody>
          <a:bodyPr/>
          <a:lstStyle/>
          <a:p>
            <a:fld id="{053D595E-183D-41C2-8C63-EDF57902016D}" type="slidenum">
              <a:rPr lang="de-DE" smtClean="0"/>
              <a:pPr/>
              <a:t>5</a:t>
            </a:fld>
            <a:endParaRPr lang="de-DE"/>
          </a:p>
        </p:txBody>
      </p:sp>
      <p:sp>
        <p:nvSpPr>
          <p:cNvPr id="3" name="Fußzeilenplatzhalter 2"/>
          <p:cNvSpPr>
            <a:spLocks noGrp="1"/>
          </p:cNvSpPr>
          <p:nvPr>
            <p:ph type="ftr" sz="quarter" idx="13"/>
          </p:nvPr>
        </p:nvSpPr>
        <p:spPr/>
        <p:txBody>
          <a:bodyPr/>
          <a:lstStyle/>
          <a:p>
            <a:r>
              <a:rPr lang="de-DE"/>
              <a:t>Heben und Tragen  |  QM |  Stand: 14.02.2023</a:t>
            </a:r>
            <a:endParaRPr lang="de-DE" dirty="0"/>
          </a:p>
        </p:txBody>
      </p:sp>
      <p:sp>
        <p:nvSpPr>
          <p:cNvPr id="4" name="Textfeld 3"/>
          <p:cNvSpPr txBox="1"/>
          <p:nvPr/>
        </p:nvSpPr>
        <p:spPr>
          <a:xfrm>
            <a:off x="992777" y="1632858"/>
            <a:ext cx="6831874" cy="3924151"/>
          </a:xfrm>
          <a:prstGeom prst="rect">
            <a:avLst/>
          </a:prstGeom>
          <a:noFill/>
        </p:spPr>
        <p:txBody>
          <a:bodyPr wrap="square" rtlCol="0">
            <a:spAutoFit/>
          </a:bodyPr>
          <a:lstStyle/>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Im Gesundheitsdienst ist die physikalische Last u.a. das Gewicht des Menschen.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Jedes Bewegen/jede Bewegungsunterstützung eines Menschen (auch mit Hilfsmitteln) kann, je nach Körperhaltung, Kraftausübung und Bewegungsausführung, zu einer Gefährdung ihres Muskel-Skelett-Systems führen.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Ziel ist es, Muskel- und Skelett-Erkrankungen zu vermeiden bzw. die Gefährdungen hierfür frühzeitig zu erkennen, zu vermeiden oder zu minimieren. </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Neben technischen und organisatorischen Maßnahmen, wie z.B. die räumliche Gestaltung, Hilfsmittel oder Teamarbeit, können auch personenbezogene Maßnahmen effektiv dazu beitragen. </a:t>
            </a:r>
          </a:p>
        </p:txBody>
      </p:sp>
      <p:sp>
        <p:nvSpPr>
          <p:cNvPr id="5" name="Textfeld 4"/>
          <p:cNvSpPr txBox="1"/>
          <p:nvPr/>
        </p:nvSpPr>
        <p:spPr>
          <a:xfrm>
            <a:off x="1005840" y="1149532"/>
            <a:ext cx="7014754" cy="461665"/>
          </a:xfrm>
          <a:prstGeom prst="rect">
            <a:avLst/>
          </a:prstGeom>
          <a:noFill/>
        </p:spPr>
        <p:txBody>
          <a:bodyPr wrap="square" rtlCol="0">
            <a:spAutoFit/>
          </a:bodyPr>
          <a:lstStyle/>
          <a:p>
            <a:r>
              <a:rPr lang="de-DE" sz="2400" b="1" dirty="0">
                <a:solidFill>
                  <a:srgbClr val="00B050"/>
                </a:solidFill>
                <a:latin typeface="Arial" pitchFamily="34" charset="0"/>
                <a:cs typeface="Arial" pitchFamily="34" charset="0"/>
              </a:rPr>
              <a:t>Lasten – Der menschliche Körper als „Last“</a:t>
            </a:r>
          </a:p>
        </p:txBody>
      </p:sp>
      <p:pic>
        <p:nvPicPr>
          <p:cNvPr id="6" name="Picture 2"/>
          <p:cNvPicPr>
            <a:picLocks noChangeAspect="1" noChangeArrowheads="1"/>
          </p:cNvPicPr>
          <p:nvPr/>
        </p:nvPicPr>
        <p:blipFill>
          <a:blip r:embed="rId2" cstate="print"/>
          <a:srcRect/>
          <a:stretch>
            <a:fillRect/>
          </a:stretch>
        </p:blipFill>
        <p:spPr bwMode="auto">
          <a:xfrm>
            <a:off x="8085727" y="2292537"/>
            <a:ext cx="3512505" cy="2371201"/>
          </a:xfrm>
          <a:prstGeom prst="rect">
            <a:avLst/>
          </a:prstGeom>
          <a:ln>
            <a:noFill/>
          </a:ln>
          <a:effectLst>
            <a:outerShdw blurRad="292100" dist="139700" dir="2700000" algn="tl" rotWithShape="0">
              <a:srgbClr val="333333">
                <a:alpha val="65000"/>
              </a:srgbClr>
            </a:outerShdw>
          </a:effectLst>
        </p:spPr>
      </p:pic>
      <p:sp>
        <p:nvSpPr>
          <p:cNvPr id="9" name="Textfeld 8"/>
          <p:cNvSpPr txBox="1"/>
          <p:nvPr/>
        </p:nvSpPr>
        <p:spPr>
          <a:xfrm>
            <a:off x="8588103" y="1682206"/>
            <a:ext cx="2322286" cy="369332"/>
          </a:xfrm>
          <a:prstGeom prst="rect">
            <a:avLst/>
          </a:prstGeom>
          <a:solidFill>
            <a:schemeClr val="bg1">
              <a:lumMod val="75000"/>
            </a:schemeClr>
          </a:solidFill>
        </p:spPr>
        <p:txBody>
          <a:bodyPr wrap="square" rtlCol="0">
            <a:spAutoFit/>
          </a:bodyPr>
          <a:lstStyle/>
          <a:p>
            <a:r>
              <a:rPr lang="en-US" dirty="0">
                <a:solidFill>
                  <a:srgbClr val="00B050"/>
                </a:solidFill>
                <a:hlinkClick r:id="rId3">
                  <a:extLst>
                    <a:ext uri="{A12FA001-AC4F-418D-AE19-62706E023703}">
                      <ahyp:hlinkClr xmlns:ahyp="http://schemas.microsoft.com/office/drawing/2018/hyperlinkcolor" val="tx"/>
                    </a:ext>
                  </a:extLst>
                </a:hlinkClick>
              </a:rPr>
              <a:t>Hyperlink </a:t>
            </a:r>
            <a:r>
              <a:rPr lang="en-US" dirty="0" err="1">
                <a:solidFill>
                  <a:srgbClr val="00B050"/>
                </a:solidFill>
                <a:hlinkClick r:id="rId3">
                  <a:extLst>
                    <a:ext uri="{A12FA001-AC4F-418D-AE19-62706E023703}">
                      <ahyp:hlinkClr xmlns:ahyp="http://schemas.microsoft.com/office/drawing/2018/hyperlinkcolor" val="tx"/>
                    </a:ext>
                  </a:extLst>
                </a:hlinkClick>
              </a:rPr>
              <a:t>zum</a:t>
            </a:r>
            <a:r>
              <a:rPr lang="en-US" dirty="0">
                <a:solidFill>
                  <a:srgbClr val="00B050"/>
                </a:solidFill>
                <a:hlinkClick r:id="rId3">
                  <a:extLst>
                    <a:ext uri="{A12FA001-AC4F-418D-AE19-62706E023703}">
                      <ahyp:hlinkClr xmlns:ahyp="http://schemas.microsoft.com/office/drawing/2018/hyperlinkcolor" val="tx"/>
                    </a:ext>
                  </a:extLst>
                </a:hlinkClick>
              </a:rPr>
              <a:t> </a:t>
            </a:r>
            <a:r>
              <a:rPr lang="en-US" dirty="0" err="1">
                <a:solidFill>
                  <a:srgbClr val="00B050"/>
                </a:solidFill>
                <a:hlinkClick r:id="rId3">
                  <a:extLst>
                    <a:ext uri="{A12FA001-AC4F-418D-AE19-62706E023703}">
                      <ahyp:hlinkClr xmlns:ahyp="http://schemas.microsoft.com/office/drawing/2018/hyperlinkcolor" val="tx"/>
                    </a:ext>
                  </a:extLst>
                </a:hlinkClick>
              </a:rPr>
              <a:t>Bild</a:t>
            </a:r>
            <a:r>
              <a:rPr lang="en-US" dirty="0">
                <a:solidFill>
                  <a:srgbClr val="00B050"/>
                </a:solidFill>
              </a:rPr>
              <a:t> </a:t>
            </a:r>
            <a:endParaRPr lang="de-DE" dirty="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A024A26B-1289-EA1E-F163-42CE74820074}"/>
              </a:ext>
            </a:extLst>
          </p:cNvPr>
          <p:cNvSpPr>
            <a:spLocks noGrp="1"/>
          </p:cNvSpPr>
          <p:nvPr>
            <p:ph type="sldNum" sz="quarter" idx="12"/>
          </p:nvPr>
        </p:nvSpPr>
        <p:spPr/>
        <p:txBody>
          <a:bodyPr/>
          <a:lstStyle/>
          <a:p>
            <a:fld id="{053D595E-183D-41C2-8C63-EDF57902016D}" type="slidenum">
              <a:rPr lang="de-DE" smtClean="0"/>
              <a:pPr/>
              <a:t>6</a:t>
            </a:fld>
            <a:endParaRPr lang="de-DE"/>
          </a:p>
        </p:txBody>
      </p:sp>
      <p:sp>
        <p:nvSpPr>
          <p:cNvPr id="3" name="Fußzeilenplatzhalter 2"/>
          <p:cNvSpPr>
            <a:spLocks noGrp="1"/>
          </p:cNvSpPr>
          <p:nvPr>
            <p:ph type="ftr" sz="quarter" idx="13"/>
          </p:nvPr>
        </p:nvSpPr>
        <p:spPr/>
        <p:txBody>
          <a:bodyPr/>
          <a:lstStyle/>
          <a:p>
            <a:r>
              <a:rPr lang="de-DE"/>
              <a:t>Heben und Tragen  |  QM |  Stand: 14.02.2023</a:t>
            </a:r>
            <a:endParaRPr lang="de-DE" dirty="0"/>
          </a:p>
        </p:txBody>
      </p:sp>
      <p:sp>
        <p:nvSpPr>
          <p:cNvPr id="4" name="Textfeld 3"/>
          <p:cNvSpPr txBox="1"/>
          <p:nvPr/>
        </p:nvSpPr>
        <p:spPr>
          <a:xfrm>
            <a:off x="992776" y="1632858"/>
            <a:ext cx="7694024" cy="4478149"/>
          </a:xfrm>
          <a:prstGeom prst="rect">
            <a:avLst/>
          </a:prstGeom>
          <a:noFill/>
        </p:spPr>
        <p:txBody>
          <a:bodyPr wrap="square" rtlCol="0">
            <a:spAutoFit/>
          </a:bodyPr>
          <a:lstStyle/>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Eine ergonomische und sichere Arbeitsweise, die Nutzung der Ressourcen der zu bewegenden Menschen, der konsequente Einsatz von Hilfsmitteln, die Bereitschaft zur Teamarbeit, richtige Einschätzung der eigenen Grenzen, das Nutzen von betrieblichen Präventionsprogrammen und nicht zuletzt die arbeitsmedizinische Vorsorge und Beratung, sind personenbezogene Maßnahmen zur Gesunderhaltung.</a:t>
            </a:r>
          </a:p>
          <a:p>
            <a:pPr marL="342900" indent="-342900"/>
            <a:endParaRPr lang="de-DE" dirty="0">
              <a:solidFill>
                <a:srgbClr val="00B050"/>
              </a:solidFill>
              <a:latin typeface="Arial" pitchFamily="34" charset="0"/>
              <a:cs typeface="Arial" pitchFamily="34" charset="0"/>
            </a:endParaRPr>
          </a:p>
          <a:p>
            <a:pPr marL="342900" indent="-342900"/>
            <a:r>
              <a:rPr lang="de-DE" dirty="0">
                <a:solidFill>
                  <a:srgbClr val="00B050"/>
                </a:solidFill>
                <a:latin typeface="Arial" pitchFamily="34" charset="0"/>
                <a:cs typeface="Arial" pitchFamily="34" charset="0"/>
              </a:rPr>
              <a:t>Exkurs Mutterschutzgesetz:</a:t>
            </a:r>
          </a:p>
          <a:p>
            <a:pPr marL="342900" indent="-342900">
              <a:buFont typeface="Arial" pitchFamily="34" charset="0"/>
              <a:buChar char="•"/>
            </a:pPr>
            <a:r>
              <a:rPr lang="de-DE" dirty="0">
                <a:solidFill>
                  <a:srgbClr val="00B050"/>
                </a:solidFill>
                <a:latin typeface="Arial" pitchFamily="34" charset="0"/>
                <a:cs typeface="Arial" pitchFamily="34" charset="0"/>
              </a:rPr>
              <a:t>Grenzwerte nach dem Mutterschutzgesetz sind zwingend einzuhalten!</a:t>
            </a:r>
          </a:p>
          <a:p>
            <a:pPr marL="342900" indent="-342900">
              <a:spcAft>
                <a:spcPts val="600"/>
              </a:spcAft>
              <a:buFont typeface="Arial" pitchFamily="34" charset="0"/>
              <a:buChar char="•"/>
            </a:pPr>
            <a:r>
              <a:rPr lang="de-DE" dirty="0">
                <a:solidFill>
                  <a:srgbClr val="00B050"/>
                </a:solidFill>
                <a:latin typeface="Arial" pitchFamily="34" charset="0"/>
                <a:cs typeface="Arial" pitchFamily="34" charset="0"/>
              </a:rPr>
              <a:t>Werdende Mütter dürfen nach dem Mutterschutzgesetz  Arbeiten </a:t>
            </a:r>
            <a:r>
              <a:rPr lang="de-DE" b="1" u="sng" dirty="0">
                <a:solidFill>
                  <a:srgbClr val="00B050"/>
                </a:solidFill>
                <a:latin typeface="Arial" pitchFamily="34" charset="0"/>
                <a:cs typeface="Arial" pitchFamily="34" charset="0"/>
              </a:rPr>
              <a:t>nicht </a:t>
            </a:r>
            <a:r>
              <a:rPr lang="de-DE" dirty="0">
                <a:solidFill>
                  <a:srgbClr val="00B050"/>
                </a:solidFill>
                <a:latin typeface="Arial" pitchFamily="34" charset="0"/>
                <a:cs typeface="Arial" pitchFamily="34" charset="0"/>
              </a:rPr>
              <a:t>durchführen, bei denen:</a:t>
            </a:r>
          </a:p>
          <a:p>
            <a:pPr marL="342900" indent="-342900">
              <a:spcAft>
                <a:spcPts val="600"/>
              </a:spcAft>
            </a:pPr>
            <a:r>
              <a:rPr lang="de-DE" dirty="0">
                <a:solidFill>
                  <a:srgbClr val="00B050"/>
                </a:solidFill>
                <a:latin typeface="Arial" pitchFamily="34" charset="0"/>
                <a:cs typeface="Arial" pitchFamily="34" charset="0"/>
                <a:sym typeface="Wingdings"/>
              </a:rPr>
              <a:t>	</a:t>
            </a:r>
            <a:r>
              <a:rPr lang="de-DE" dirty="0">
                <a:solidFill>
                  <a:srgbClr val="FF0000"/>
                </a:solidFill>
                <a:latin typeface="Arial" pitchFamily="34" charset="0"/>
                <a:cs typeface="Arial" pitchFamily="34" charset="0"/>
                <a:sym typeface="Wingdings"/>
              </a:rPr>
              <a:t></a:t>
            </a:r>
            <a:r>
              <a:rPr lang="de-DE" dirty="0">
                <a:solidFill>
                  <a:srgbClr val="00B050"/>
                </a:solidFill>
                <a:latin typeface="Arial" pitchFamily="34" charset="0"/>
                <a:cs typeface="Arial" pitchFamily="34" charset="0"/>
                <a:sym typeface="Wingdings"/>
              </a:rPr>
              <a:t> </a:t>
            </a:r>
            <a:r>
              <a:rPr lang="de-DE" dirty="0">
                <a:solidFill>
                  <a:srgbClr val="00B050"/>
                </a:solidFill>
                <a:latin typeface="Arial" pitchFamily="34" charset="0"/>
                <a:cs typeface="Arial" pitchFamily="34" charset="0"/>
              </a:rPr>
              <a:t>regelmäßig Lasten von mehr als 5 kg oder</a:t>
            </a:r>
          </a:p>
          <a:p>
            <a:pPr marL="342900" indent="-342900">
              <a:spcAft>
                <a:spcPts val="600"/>
              </a:spcAft>
            </a:pPr>
            <a:r>
              <a:rPr lang="de-DE" dirty="0">
                <a:solidFill>
                  <a:srgbClr val="00B050"/>
                </a:solidFill>
                <a:latin typeface="Arial" pitchFamily="34" charset="0"/>
                <a:cs typeface="Arial" pitchFamily="34" charset="0"/>
                <a:sym typeface="Wingdings"/>
              </a:rPr>
              <a:t>	</a:t>
            </a:r>
            <a:r>
              <a:rPr lang="de-DE" dirty="0">
                <a:solidFill>
                  <a:srgbClr val="FF0000"/>
                </a:solidFill>
                <a:latin typeface="Arial" pitchFamily="34" charset="0"/>
                <a:cs typeface="Arial" pitchFamily="34" charset="0"/>
                <a:sym typeface="Wingdings"/>
              </a:rPr>
              <a:t></a:t>
            </a:r>
            <a:r>
              <a:rPr lang="de-DE" dirty="0">
                <a:solidFill>
                  <a:srgbClr val="00B050"/>
                </a:solidFill>
                <a:latin typeface="Arial" pitchFamily="34" charset="0"/>
                <a:cs typeface="Arial" pitchFamily="34" charset="0"/>
                <a:sym typeface="Wingdings"/>
              </a:rPr>
              <a:t> </a:t>
            </a:r>
            <a:r>
              <a:rPr lang="de-DE" dirty="0">
                <a:solidFill>
                  <a:srgbClr val="00B050"/>
                </a:solidFill>
                <a:latin typeface="Arial" pitchFamily="34" charset="0"/>
                <a:cs typeface="Arial" pitchFamily="34" charset="0"/>
              </a:rPr>
              <a:t>gelegentlich Lasten von mehr als 10 kg ohne mechanische Hilfsmittel von Hand gehoben, bewegt oder befördert werden müssen.</a:t>
            </a:r>
            <a:endParaRPr lang="de-DE" dirty="0">
              <a:latin typeface="Arial" pitchFamily="34" charset="0"/>
              <a:cs typeface="Arial" pitchFamily="34" charset="0"/>
            </a:endParaRPr>
          </a:p>
        </p:txBody>
      </p:sp>
      <p:sp>
        <p:nvSpPr>
          <p:cNvPr id="5" name="Textfeld 4"/>
          <p:cNvSpPr txBox="1"/>
          <p:nvPr/>
        </p:nvSpPr>
        <p:spPr>
          <a:xfrm>
            <a:off x="1005840" y="1149532"/>
            <a:ext cx="7014754" cy="461665"/>
          </a:xfrm>
          <a:prstGeom prst="rect">
            <a:avLst/>
          </a:prstGeom>
          <a:noFill/>
        </p:spPr>
        <p:txBody>
          <a:bodyPr wrap="square" rtlCol="0">
            <a:spAutoFit/>
          </a:bodyPr>
          <a:lstStyle/>
          <a:p>
            <a:r>
              <a:rPr lang="de-DE" sz="2400" b="1" dirty="0">
                <a:solidFill>
                  <a:srgbClr val="00B050"/>
                </a:solidFill>
                <a:latin typeface="Arial" pitchFamily="34" charset="0"/>
                <a:cs typeface="Arial" pitchFamily="34" charset="0"/>
              </a:rPr>
              <a:t>Maßnahmen zur Gesunderhaltung</a:t>
            </a:r>
          </a:p>
        </p:txBody>
      </p:sp>
      <p:pic>
        <p:nvPicPr>
          <p:cNvPr id="3074" name="Picture 2"/>
          <p:cNvPicPr>
            <a:picLocks noChangeAspect="1" noChangeArrowheads="1"/>
          </p:cNvPicPr>
          <p:nvPr/>
        </p:nvPicPr>
        <p:blipFill>
          <a:blip r:embed="rId2" cstate="print"/>
          <a:srcRect/>
          <a:stretch>
            <a:fillRect/>
          </a:stretch>
        </p:blipFill>
        <p:spPr bwMode="auto">
          <a:xfrm rot="649888">
            <a:off x="8649390" y="1479166"/>
            <a:ext cx="3366017" cy="2198563"/>
          </a:xfrm>
          <a:prstGeom prst="rect">
            <a:avLst/>
          </a:prstGeom>
          <a:ln>
            <a:noFill/>
          </a:ln>
          <a:effectLst>
            <a:outerShdw blurRad="292100" dist="139700" dir="2700000" algn="tl" rotWithShape="0">
              <a:srgbClr val="333333">
                <a:alpha val="65000"/>
              </a:srgbClr>
            </a:outerShdw>
          </a:effectLst>
        </p:spPr>
      </p:pic>
      <p:sp>
        <p:nvSpPr>
          <p:cNvPr id="8" name="Textfeld 7"/>
          <p:cNvSpPr txBox="1"/>
          <p:nvPr/>
        </p:nvSpPr>
        <p:spPr>
          <a:xfrm>
            <a:off x="9329265" y="4225109"/>
            <a:ext cx="2206171" cy="369332"/>
          </a:xfrm>
          <a:prstGeom prst="rect">
            <a:avLst/>
          </a:prstGeom>
          <a:solidFill>
            <a:schemeClr val="bg1">
              <a:lumMod val="75000"/>
            </a:schemeClr>
          </a:solidFill>
        </p:spPr>
        <p:txBody>
          <a:bodyPr wrap="square" rtlCol="0">
            <a:spAutoFit/>
          </a:bodyPr>
          <a:lstStyle/>
          <a:p>
            <a:r>
              <a:rPr lang="en-US" dirty="0">
                <a:solidFill>
                  <a:srgbClr val="00B050"/>
                </a:solidFill>
                <a:hlinkClick r:id="rId3">
                  <a:extLst>
                    <a:ext uri="{A12FA001-AC4F-418D-AE19-62706E023703}">
                      <ahyp:hlinkClr xmlns:ahyp="http://schemas.microsoft.com/office/drawing/2018/hyperlinkcolor" val="tx"/>
                    </a:ext>
                  </a:extLst>
                </a:hlinkClick>
              </a:rPr>
              <a:t>Hyperlink </a:t>
            </a:r>
            <a:r>
              <a:rPr lang="en-US" dirty="0" err="1">
                <a:solidFill>
                  <a:srgbClr val="00B050"/>
                </a:solidFill>
                <a:hlinkClick r:id="rId3">
                  <a:extLst>
                    <a:ext uri="{A12FA001-AC4F-418D-AE19-62706E023703}">
                      <ahyp:hlinkClr xmlns:ahyp="http://schemas.microsoft.com/office/drawing/2018/hyperlinkcolor" val="tx"/>
                    </a:ext>
                  </a:extLst>
                </a:hlinkClick>
              </a:rPr>
              <a:t>zum</a:t>
            </a:r>
            <a:r>
              <a:rPr lang="en-US" dirty="0">
                <a:solidFill>
                  <a:srgbClr val="00B050"/>
                </a:solidFill>
                <a:hlinkClick r:id="rId3">
                  <a:extLst>
                    <a:ext uri="{A12FA001-AC4F-418D-AE19-62706E023703}">
                      <ahyp:hlinkClr xmlns:ahyp="http://schemas.microsoft.com/office/drawing/2018/hyperlinkcolor" val="tx"/>
                    </a:ext>
                  </a:extLst>
                </a:hlinkClick>
              </a:rPr>
              <a:t> </a:t>
            </a:r>
            <a:r>
              <a:rPr lang="en-US" dirty="0" err="1">
                <a:solidFill>
                  <a:srgbClr val="00B050"/>
                </a:solidFill>
                <a:hlinkClick r:id="rId3">
                  <a:extLst>
                    <a:ext uri="{A12FA001-AC4F-418D-AE19-62706E023703}">
                      <ahyp:hlinkClr xmlns:ahyp="http://schemas.microsoft.com/office/drawing/2018/hyperlinkcolor" val="tx"/>
                    </a:ext>
                  </a:extLst>
                </a:hlinkClick>
              </a:rPr>
              <a:t>Bild</a:t>
            </a:r>
            <a:r>
              <a:rPr lang="en-US" dirty="0">
                <a:solidFill>
                  <a:srgbClr val="00B050"/>
                </a:solidFill>
              </a:rPr>
              <a:t> </a:t>
            </a:r>
            <a:endParaRPr lang="de-DE" dirty="0">
              <a:solidFill>
                <a:srgbClr val="00B050"/>
              </a:solidFill>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M-Vorlage.potx" id="{3666C4F9-EEB1-4511-8B82-3F24928696F9}" vid="{B5133648-0C0D-434D-BF05-81DAAF9C4F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QM-Vorlage</Template>
  <TotalTime>0</TotalTime>
  <Words>653</Words>
  <Application>Microsoft Office PowerPoint</Application>
  <PresentationFormat>Breitbild</PresentationFormat>
  <Paragraphs>56</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Arial Black</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Gerlach, Jörg</dc:creator>
  <cp:lastModifiedBy>Ramthun-Di Fabio, Gabi</cp:lastModifiedBy>
  <cp:revision>87</cp:revision>
  <dcterms:created xsi:type="dcterms:W3CDTF">2021-10-25T09:40:53Z</dcterms:created>
  <dcterms:modified xsi:type="dcterms:W3CDTF">2023-02-20T00:59:19Z</dcterms:modified>
</cp:coreProperties>
</file>