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6" r:id="rId2"/>
    <p:sldId id="290" r:id="rId3"/>
    <p:sldId id="303" r:id="rId4"/>
    <p:sldId id="298" r:id="rId5"/>
    <p:sldId id="301" r:id="rId6"/>
    <p:sldId id="299" r:id="rId7"/>
    <p:sldId id="302" r:id="rId8"/>
    <p:sldId id="304" r:id="rId9"/>
    <p:sldId id="305" r:id="rId10"/>
    <p:sldId id="306" r:id="rId11"/>
    <p:sldId id="307" r:id="rId12"/>
    <p:sldId id="308" r:id="rId13"/>
    <p:sldId id="30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der, Bianca" initials="BB" lastIdx="32" clrIdx="0">
    <p:extLst>
      <p:ext uri="{19B8F6BF-5375-455C-9EA6-DF929625EA0E}">
        <p15:presenceInfo xmlns:p15="http://schemas.microsoft.com/office/powerpoint/2012/main" userId="S::b.bender@novotergum.de::f0e83a3b-6f5e-46a4-bebc-319c6d210f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59C00"/>
    <a:srgbClr val="DF8E17"/>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84" autoAdjust="0"/>
  </p:normalViewPr>
  <p:slideViewPr>
    <p:cSldViewPr snapToGrid="0">
      <p:cViewPr varScale="1">
        <p:scale>
          <a:sx n="82" d="100"/>
          <a:sy n="82" d="100"/>
        </p:scale>
        <p:origin x="6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E3A8A-4010-435B-9BE2-43C35B6FA96A}" type="datetimeFigureOut">
              <a:rPr lang="de-DE" smtClean="0"/>
              <a:pPr/>
              <a:t>23.02.2023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BB81-D5EB-4969-8CEB-3EFB705D29FE}" type="slidenum">
              <a:rPr lang="de-DE" smtClean="0"/>
              <a:pPr/>
              <a:t>‹Nr.›</a:t>
            </a:fld>
            <a:endParaRPr lang="de-DE"/>
          </a:p>
        </p:txBody>
      </p:sp>
    </p:spTree>
    <p:extLst>
      <p:ext uri="{BB962C8B-B14F-4D97-AF65-F5344CB8AC3E}">
        <p14:creationId xmlns:p14="http://schemas.microsoft.com/office/powerpoint/2010/main" val="9972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8DF28A76-D8A4-48C4-94F3-BB2EFDB588F9}"/>
              </a:ext>
            </a:extLst>
          </p:cNvPr>
          <p:cNvSpPr>
            <a:spLocks noGrp="1"/>
          </p:cNvSpPr>
          <p:nvPr>
            <p:ph type="pic" sz="quarter" idx="10" hasCustomPrompt="1"/>
          </p:nvPr>
        </p:nvSpPr>
        <p:spPr>
          <a:xfrm>
            <a:off x="634265" y="2555878"/>
            <a:ext cx="10914271" cy="3820043"/>
          </a:xfrm>
          <a:prstGeom prst="rect">
            <a:avLst/>
          </a:prstGeom>
        </p:spPr>
        <p:txBody>
          <a:bodyPr/>
          <a:lstStyle>
            <a:lvl1pPr marL="0" indent="0">
              <a:buFontTx/>
              <a:buNone/>
              <a:defRPr/>
            </a:lvl1pPr>
          </a:lstStyle>
          <a:p>
            <a:r>
              <a:rPr lang="de-DE" dirty="0"/>
              <a:t>Titelbild einfügen</a:t>
            </a:r>
          </a:p>
        </p:txBody>
      </p:sp>
      <p:sp>
        <p:nvSpPr>
          <p:cNvPr id="7" name="Rechteck 6">
            <a:extLst>
              <a:ext uri="{FF2B5EF4-FFF2-40B4-BE49-F238E27FC236}">
                <a16:creationId xmlns:a16="http://schemas.microsoft.com/office/drawing/2014/main" id="{615DD7D0-2AE5-4BC1-A068-A3B02DCB9603}"/>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C32A32BE-4ABD-45ED-A571-FBFD590FACF8}"/>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52A87F81-0820-4E3A-8694-21CA18F807B0}"/>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999A3914-B61F-4122-83FC-FCA035056F9D}"/>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a:extLst>
              <a:ext uri="{FF2B5EF4-FFF2-40B4-BE49-F238E27FC236}">
                <a16:creationId xmlns:a16="http://schemas.microsoft.com/office/drawing/2014/main" id="{60EE34C9-C37F-4AE3-B3BB-FCD302CDD054}"/>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Titel 2">
            <a:extLst>
              <a:ext uri="{FF2B5EF4-FFF2-40B4-BE49-F238E27FC236}">
                <a16:creationId xmlns:a16="http://schemas.microsoft.com/office/drawing/2014/main" id="{B88091AE-53A0-4DAB-976A-729A2890C435}"/>
              </a:ext>
            </a:extLst>
          </p:cNvPr>
          <p:cNvSpPr>
            <a:spLocks noGrp="1"/>
          </p:cNvSpPr>
          <p:nvPr>
            <p:ph type="ctrTitle" idx="4294967295"/>
          </p:nvPr>
        </p:nvSpPr>
        <p:spPr>
          <a:xfrm>
            <a:off x="1267886" y="641353"/>
            <a:ext cx="6633633" cy="1055663"/>
          </a:xfrm>
          <a:prstGeom prst="rect">
            <a:avLst/>
          </a:prstGeom>
        </p:spPr>
        <p:txBody>
          <a:bodyPr>
            <a:normAutofit/>
          </a:bodyPr>
          <a:lstStyle>
            <a:lvl1pP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18" name="Untertitel 3">
            <a:extLst>
              <a:ext uri="{FF2B5EF4-FFF2-40B4-BE49-F238E27FC236}">
                <a16:creationId xmlns:a16="http://schemas.microsoft.com/office/drawing/2014/main" id="{7CEE7DDE-FA7B-4A5F-AB17-7FA5BF09BC79}"/>
              </a:ext>
            </a:extLst>
          </p:cNvPr>
          <p:cNvSpPr>
            <a:spLocks noGrp="1"/>
          </p:cNvSpPr>
          <p:nvPr>
            <p:ph type="subTitle" idx="4294967295"/>
          </p:nvPr>
        </p:nvSpPr>
        <p:spPr>
          <a:xfrm>
            <a:off x="1267886" y="1697014"/>
            <a:ext cx="6633633" cy="473075"/>
          </a:xfrm>
          <a:prstGeom prst="rect">
            <a:avLst/>
          </a:prstGeom>
        </p:spPr>
        <p:txBody>
          <a:bodyPr>
            <a:normAutofit lnSpcReduction="10000"/>
          </a:bodyPr>
          <a:lstStyle>
            <a:lvl1pPr marL="0" indent="0">
              <a:buNone/>
              <a:defRPr sz="2000">
                <a:solidFill>
                  <a:srgbClr val="F39200"/>
                </a:solidFill>
                <a:latin typeface="Arial" panose="020B0604020202020204" pitchFamily="34" charset="0"/>
                <a:cs typeface="Arial" panose="020B0604020202020204" pitchFamily="34" charset="0"/>
              </a:defRPr>
            </a:lvl1pPr>
          </a:lstStyle>
          <a:p>
            <a:r>
              <a:rPr lang="de-DE"/>
              <a:t>Master-Untertitelformat bearbeiten</a:t>
            </a:r>
            <a:endParaRPr lang="de-DE" dirty="0"/>
          </a:p>
        </p:txBody>
      </p:sp>
      <p:sp>
        <p:nvSpPr>
          <p:cNvPr id="19" name="Bildplatzhalter 18">
            <a:extLst>
              <a:ext uri="{FF2B5EF4-FFF2-40B4-BE49-F238E27FC236}">
                <a16:creationId xmlns:a16="http://schemas.microsoft.com/office/drawing/2014/main" id="{E82DFB68-91BC-4C6F-BC40-EF6B1312FF8C}"/>
              </a:ext>
            </a:extLst>
          </p:cNvPr>
          <p:cNvSpPr>
            <a:spLocks noGrp="1"/>
          </p:cNvSpPr>
          <p:nvPr>
            <p:ph type="pic" sz="quarter" idx="11" hasCustomPrompt="1"/>
          </p:nvPr>
        </p:nvSpPr>
        <p:spPr>
          <a:xfrm>
            <a:off x="8454702" y="621750"/>
            <a:ext cx="3103033" cy="1548340"/>
          </a:xfrm>
          <a:prstGeom prst="rect">
            <a:avLst/>
          </a:prstGeom>
        </p:spPr>
        <p:txBody>
          <a:bodyPr/>
          <a:lstStyle>
            <a:lvl1pPr marL="0" indent="0">
              <a:buFontTx/>
              <a:buNone/>
              <a:defRPr/>
            </a:lvl1pPr>
          </a:lstStyle>
          <a:p>
            <a:r>
              <a:rPr lang="de-DE" dirty="0"/>
              <a:t>NT Logo einfügen</a:t>
            </a:r>
          </a:p>
        </p:txBody>
      </p:sp>
      <p:sp>
        <p:nvSpPr>
          <p:cNvPr id="14" name="Rechteck 13">
            <a:extLst>
              <a:ext uri="{FF2B5EF4-FFF2-40B4-BE49-F238E27FC236}">
                <a16:creationId xmlns:a16="http://schemas.microsoft.com/office/drawing/2014/main" id="{12CCF8C6-F8C2-4155-B185-CB968EA02A46}"/>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71A40159-8C10-447C-A2FA-137B6D89FDAE}"/>
              </a:ext>
            </a:extLst>
          </p:cNvPr>
          <p:cNvSpPr>
            <a:spLocks noGrp="1"/>
          </p:cNvSpPr>
          <p:nvPr>
            <p:ph type="ftr" sz="quarter" idx="12"/>
          </p:nvPr>
        </p:nvSpPr>
        <p:spPr>
          <a:xfrm>
            <a:off x="9060873" y="6689258"/>
            <a:ext cx="2883475" cy="170451"/>
          </a:xfrm>
        </p:spPr>
        <p:txBody>
          <a:bodyPr/>
          <a:lstStyle/>
          <a:p>
            <a:r>
              <a:rPr lang="de-DE"/>
              <a:t>Bildschirmarbeitsplatz  |  QM  |  Stand: 15.02.2023</a:t>
            </a:r>
            <a:endParaRPr lang="de-DE" dirty="0"/>
          </a:p>
        </p:txBody>
      </p:sp>
      <p:sp>
        <p:nvSpPr>
          <p:cNvPr id="4" name="Foliennummernplatzhalter 3">
            <a:extLst>
              <a:ext uri="{FF2B5EF4-FFF2-40B4-BE49-F238E27FC236}">
                <a16:creationId xmlns:a16="http://schemas.microsoft.com/office/drawing/2014/main" id="{9FE6DD48-EDCF-4678-AC50-331C9A8A69E0}"/>
              </a:ext>
            </a:extLst>
          </p:cNvPr>
          <p:cNvSpPr>
            <a:spLocks noGrp="1"/>
          </p:cNvSpPr>
          <p:nvPr>
            <p:ph type="sldNum" sz="quarter" idx="13"/>
          </p:nvPr>
        </p:nvSpPr>
        <p:spPr/>
        <p:txBody>
          <a:bodyPr/>
          <a:lstStyle/>
          <a:p>
            <a:fld id="{053D595E-183D-41C2-8C63-EDF57902016D}" type="slidenum">
              <a:rPr lang="de-DE" smtClean="0"/>
              <a:pPr/>
              <a:t>‹Nr.›</a:t>
            </a:fld>
            <a:endParaRPr lang="de-DE" dirty="0"/>
          </a:p>
        </p:txBody>
      </p:sp>
    </p:spTree>
    <p:extLst>
      <p:ext uri="{BB962C8B-B14F-4D97-AF65-F5344CB8AC3E}">
        <p14:creationId xmlns:p14="http://schemas.microsoft.com/office/powerpoint/2010/main" val="242796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Überschrif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B392EC-A228-4565-AE17-974657A07ACF}"/>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CB11625F-8DAF-47BA-810B-379204C51C2E}"/>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59C4A691-97FB-42A5-9826-7BED0F40AAEE}"/>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AD8150D6-3FDD-4E6E-BF4E-846C39370044}"/>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D97C178A-ECD7-4545-BB80-1F87ADDD15B0}"/>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Rechteck 14">
            <a:extLst>
              <a:ext uri="{FF2B5EF4-FFF2-40B4-BE49-F238E27FC236}">
                <a16:creationId xmlns:a16="http://schemas.microsoft.com/office/drawing/2014/main" id="{C3C76FF5-E4FF-469E-BE56-FDF50E7B4372}"/>
              </a:ext>
            </a:extLst>
          </p:cNvPr>
          <p:cNvSpPr/>
          <p:nvPr userDrawn="1"/>
        </p:nvSpPr>
        <p:spPr>
          <a:xfrm>
            <a:off x="1243864" y="1194480"/>
            <a:ext cx="74645" cy="3172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extplatzhalter 3">
            <a:extLst>
              <a:ext uri="{FF2B5EF4-FFF2-40B4-BE49-F238E27FC236}">
                <a16:creationId xmlns:a16="http://schemas.microsoft.com/office/drawing/2014/main" id="{9FA47685-0ADE-4EBA-A6C2-CE409F5CA58E}"/>
              </a:ext>
            </a:extLst>
          </p:cNvPr>
          <p:cNvSpPr>
            <a:spLocks noGrp="1"/>
          </p:cNvSpPr>
          <p:nvPr>
            <p:ph type="body" sz="quarter" idx="13" hasCustomPrompt="1"/>
          </p:nvPr>
        </p:nvSpPr>
        <p:spPr>
          <a:xfrm>
            <a:off x="1490781" y="1165919"/>
            <a:ext cx="7981467" cy="527050"/>
          </a:xfrm>
          <a:prstGeom prst="rect">
            <a:avLst/>
          </a:prstGeom>
        </p:spPr>
        <p:txBody>
          <a:bodyPr/>
          <a:lstStyle>
            <a:lvl1pPr marL="0" indent="0">
              <a:buNone/>
              <a:defRPr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de-DE" dirty="0"/>
              <a:t>Überschrift</a:t>
            </a:r>
          </a:p>
        </p:txBody>
      </p:sp>
      <p:sp>
        <p:nvSpPr>
          <p:cNvPr id="18" name="Slide Number Placeholder 3">
            <a:extLst>
              <a:ext uri="{FF2B5EF4-FFF2-40B4-BE49-F238E27FC236}">
                <a16:creationId xmlns:a16="http://schemas.microsoft.com/office/drawing/2014/main" id="{8CCBEAE9-1E67-40A2-B5DC-1A7D17C82233}"/>
              </a:ext>
            </a:extLst>
          </p:cNvPr>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19" name="Titel 1">
            <a:extLst>
              <a:ext uri="{FF2B5EF4-FFF2-40B4-BE49-F238E27FC236}">
                <a16:creationId xmlns:a16="http://schemas.microsoft.com/office/drawing/2014/main" id="{750A3192-EB2D-476F-B720-6DC0107B2328}"/>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6" name="Picture 6" descr="Qualitätsmanagement in der Zahnarztpraxis">
            <a:extLst>
              <a:ext uri="{FF2B5EF4-FFF2-40B4-BE49-F238E27FC236}">
                <a16:creationId xmlns:a16="http://schemas.microsoft.com/office/drawing/2014/main" id="{B4341E86-AB43-428F-9270-1BCB0EB3F3F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261E344A-C94E-485F-835A-479802E8EBC2}"/>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F88C7FF4-69D3-40B3-88B2-78260392BB02}"/>
              </a:ext>
            </a:extLst>
          </p:cNvPr>
          <p:cNvSpPr>
            <a:spLocks noGrp="1"/>
          </p:cNvSpPr>
          <p:nvPr>
            <p:ph type="ftr" sz="quarter" idx="14"/>
          </p:nvPr>
        </p:nvSpPr>
        <p:spPr>
          <a:xfrm>
            <a:off x="9273309" y="6670553"/>
            <a:ext cx="2671039" cy="187448"/>
          </a:xfrm>
        </p:spPr>
        <p:txBody>
          <a:bodyPr/>
          <a:lstStyle/>
          <a:p>
            <a:r>
              <a:rPr lang="de-DE" dirty="0"/>
              <a:t>Bildschirmarbeitsplatz  |  QM  |  Stand: 15.02.2023</a:t>
            </a:r>
          </a:p>
        </p:txBody>
      </p:sp>
    </p:spTree>
    <p:extLst>
      <p:ext uri="{BB962C8B-B14F-4D97-AF65-F5344CB8AC3E}">
        <p14:creationId xmlns:p14="http://schemas.microsoft.com/office/powerpoint/2010/main" val="104679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Picture 6" descr="Qualitätsmanagement in der Zahnarztpraxis">
            <a:extLst>
              <a:ext uri="{FF2B5EF4-FFF2-40B4-BE49-F238E27FC236}">
                <a16:creationId xmlns:a16="http://schemas.microsoft.com/office/drawing/2014/main" id="{38E61E5D-D1A1-4499-807E-EC334AB2376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30F75CC1-45DD-47F6-ADA8-0492FE4F2563}"/>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2B98A539-CD4C-4794-B228-9D67C90F8296}"/>
              </a:ext>
            </a:extLst>
          </p:cNvPr>
          <p:cNvSpPr>
            <a:spLocks noGrp="1"/>
          </p:cNvSpPr>
          <p:nvPr>
            <p:ph type="ftr" sz="quarter" idx="13"/>
          </p:nvPr>
        </p:nvSpPr>
        <p:spPr>
          <a:xfrm>
            <a:off x="9079345" y="6670552"/>
            <a:ext cx="2865003" cy="184025"/>
          </a:xfrm>
        </p:spPr>
        <p:txBody>
          <a:bodyPr/>
          <a:lstStyle/>
          <a:p>
            <a:r>
              <a:rPr lang="de-DE" dirty="0"/>
              <a:t>Bildschirmarbeitsplatz  |  QM  |  Stand: 15.02.2023</a:t>
            </a:r>
          </a:p>
        </p:txBody>
      </p:sp>
    </p:spTree>
    <p:extLst>
      <p:ext uri="{BB962C8B-B14F-4D97-AF65-F5344CB8AC3E}">
        <p14:creationId xmlns:p14="http://schemas.microsoft.com/office/powerpoint/2010/main" val="106729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lgese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Grafik 12" descr="Ein Bild, das Wurm enthält.&#10;&#10;Automatisch generierte Beschreibung">
            <a:extLst>
              <a:ext uri="{FF2B5EF4-FFF2-40B4-BE49-F238E27FC236}">
                <a16:creationId xmlns:a16="http://schemas.microsoft.com/office/drawing/2014/main" id="{C47F73F2-554D-4A1F-A659-A731A7CEE5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5753" y="888709"/>
            <a:ext cx="3840488" cy="179832"/>
          </a:xfrm>
          <a:prstGeom prst="rect">
            <a:avLst/>
          </a:prstGeom>
        </p:spPr>
      </p:pic>
      <p:sp>
        <p:nvSpPr>
          <p:cNvPr id="3" name="Textplatzhalter 2">
            <a:extLst>
              <a:ext uri="{FF2B5EF4-FFF2-40B4-BE49-F238E27FC236}">
                <a16:creationId xmlns:a16="http://schemas.microsoft.com/office/drawing/2014/main" id="{EA0C544A-F51D-4897-BEA0-57AED7AE454B}"/>
              </a:ext>
            </a:extLst>
          </p:cNvPr>
          <p:cNvSpPr>
            <a:spLocks noGrp="1"/>
          </p:cNvSpPr>
          <p:nvPr>
            <p:ph type="body" sz="quarter" idx="13" hasCustomPrompt="1"/>
          </p:nvPr>
        </p:nvSpPr>
        <p:spPr>
          <a:xfrm>
            <a:off x="3383494" y="622794"/>
            <a:ext cx="5425017" cy="274760"/>
          </a:xfrm>
          <a:prstGeom prst="rect">
            <a:avLst/>
          </a:prstGeom>
        </p:spPr>
        <p:txBody>
          <a:bodyPr/>
          <a:lstStyle>
            <a:lvl1pPr marL="0" indent="0" algn="ctr">
              <a:buNone/>
              <a:defRPr sz="1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de-DE" dirty="0"/>
              <a:t>Überschrift Folgeseite</a:t>
            </a:r>
          </a:p>
        </p:txBody>
      </p:sp>
      <p:pic>
        <p:nvPicPr>
          <p:cNvPr id="14" name="Picture 6" descr="Qualitätsmanagement in der Zahnarztpraxis">
            <a:extLst>
              <a:ext uri="{FF2B5EF4-FFF2-40B4-BE49-F238E27FC236}">
                <a16:creationId xmlns:a16="http://schemas.microsoft.com/office/drawing/2014/main" id="{29BF93A3-2E69-43A7-BB84-1B8290D84602}"/>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extLst>
              <a:ext uri="{FF2B5EF4-FFF2-40B4-BE49-F238E27FC236}">
                <a16:creationId xmlns:a16="http://schemas.microsoft.com/office/drawing/2014/main" id="{E98A5596-1E92-4E5A-AB8D-1CED483DEA49}"/>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D8E70144-79C2-4985-8499-46A4025BDBE0}"/>
              </a:ext>
            </a:extLst>
          </p:cNvPr>
          <p:cNvSpPr>
            <a:spLocks noGrp="1"/>
          </p:cNvSpPr>
          <p:nvPr>
            <p:ph type="ftr" sz="quarter" idx="14"/>
          </p:nvPr>
        </p:nvSpPr>
        <p:spPr>
          <a:xfrm>
            <a:off x="9079345" y="6670553"/>
            <a:ext cx="2865003" cy="187448"/>
          </a:xfrm>
        </p:spPr>
        <p:txBody>
          <a:bodyPr/>
          <a:lstStyle/>
          <a:p>
            <a:r>
              <a:rPr lang="de-DE" dirty="0"/>
              <a:t>Bildschirmarbeitsplatz  |  QM  |  Stand: 15.02.2023</a:t>
            </a:r>
          </a:p>
        </p:txBody>
      </p:sp>
    </p:spTree>
    <p:extLst>
      <p:ext uri="{BB962C8B-B14F-4D97-AF65-F5344CB8AC3E}">
        <p14:creationId xmlns:p14="http://schemas.microsoft.com/office/powerpoint/2010/main" val="188578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38525" y="6303718"/>
            <a:ext cx="705827" cy="365125"/>
          </a:xfrm>
          <a:prstGeom prst="rect">
            <a:avLst/>
          </a:prstGeom>
        </p:spPr>
        <p:txBody>
          <a:bodyPr vert="horz" lIns="91440" tIns="45720" rIns="91440" bIns="45720" rtlCol="0" anchor="ctr"/>
          <a:lstStyle>
            <a:lvl1pPr algn="r">
              <a:defRPr sz="1000">
                <a:solidFill>
                  <a:schemeClr val="tx1">
                    <a:tint val="75000"/>
                  </a:schemeClr>
                </a:solidFill>
                <a:latin typeface="Arial Black" panose="020B0A04020102020204" pitchFamily="34" charset="0"/>
              </a:defRPr>
            </a:lvl1pPr>
          </a:lstStyle>
          <a:p>
            <a:fld id="{053D595E-183D-41C2-8C63-EDF57902016D}" type="slidenum">
              <a:rPr lang="de-DE" smtClean="0"/>
              <a:pPr/>
              <a:t>‹Nr.›</a:t>
            </a:fld>
            <a:endParaRPr lang="de-DE" dirty="0"/>
          </a:p>
        </p:txBody>
      </p:sp>
      <p:sp>
        <p:nvSpPr>
          <p:cNvPr id="5" name="Rechteck 4">
            <a:extLst>
              <a:ext uri="{FF2B5EF4-FFF2-40B4-BE49-F238E27FC236}">
                <a16:creationId xmlns:a16="http://schemas.microsoft.com/office/drawing/2014/main" id="{30DD76F5-8BE2-44CE-BC7B-415C6F2895D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B9063C81-8B0A-4B1C-BEA8-EE9ACBA2AE62}"/>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A4F39DD7-F5BA-41FA-AC41-04B165FB2991}"/>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D8DC3040-96D3-4370-978D-762870E6573F}"/>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FB3B369C-702D-4B7C-80F4-290DAA53CF75}"/>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DBD70398-9373-4ED3-8146-DB11E9157F90}"/>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B180EA1E-B10F-4B16-A26D-10689F052BE2}"/>
              </a:ext>
            </a:extLst>
          </p:cNvPr>
          <p:cNvSpPr>
            <a:spLocks noGrp="1"/>
          </p:cNvSpPr>
          <p:nvPr>
            <p:ph type="ftr" sz="quarter" idx="3"/>
          </p:nvPr>
        </p:nvSpPr>
        <p:spPr>
          <a:xfrm>
            <a:off x="9481348" y="6670552"/>
            <a:ext cx="2463000" cy="189157"/>
          </a:xfrm>
          <a:prstGeom prst="rect">
            <a:avLst/>
          </a:prstGeom>
          <a:ln>
            <a:noFill/>
          </a:ln>
        </p:spPr>
        <p:txBody>
          <a:bodyPr vert="horz" lIns="91440" tIns="45720" rIns="91440" bIns="45720" rtlCol="0" anchor="ctr"/>
          <a:lstStyle>
            <a:lvl1pPr algn="r">
              <a:defRPr sz="900">
                <a:solidFill>
                  <a:schemeClr val="bg1">
                    <a:lumMod val="85000"/>
                  </a:schemeClr>
                </a:solidFill>
              </a:defRPr>
            </a:lvl1pPr>
          </a:lstStyle>
          <a:p>
            <a:r>
              <a:rPr lang="de-DE"/>
              <a:t>Bildschirmarbeitsplatz  |  QM  |  Stand: 15.02.2023</a:t>
            </a:r>
            <a:endParaRPr lang="de-DE" dirty="0"/>
          </a:p>
        </p:txBody>
      </p:sp>
    </p:spTree>
    <p:extLst>
      <p:ext uri="{BB962C8B-B14F-4D97-AF65-F5344CB8AC3E}">
        <p14:creationId xmlns:p14="http://schemas.microsoft.com/office/powerpoint/2010/main" val="113777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ock.adobe.com/de/images/light-business-interior-with-pc-computer-shelf-and-window-mockup-frame/559349152?prev_url=detail"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tock.adobe.com/de/images/holding-illuminated-light-bulb-idea-innovation-and-inspiration-concept/272274478?prev_url=detai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tock.adobe.com/de/images/info-help/65568839?prev_url=detai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tock.adobe.com/de/images/self-employed-business-person-working-from-home/103251926?prev_url=detai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tock.adobe.com/de/images/office/38684184?prev_url=detai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tock.adobe.com/de/images/mitwirkungspflicht-n-recht-gesetz-ordner-auf-schreibtisch-mit-beschriftung-neben-paragraf-und-waage-anwalt/266800255?prev_url=detai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tock.adobe.com/de/images/eye-with-arms-and-legs-showing-with-a-magnifying-glass-the-table/46599208"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ock.adobe.com/de/images/3d-small-people-sorrow/84810446?prev_url=detai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ock.adobe.com/de/images/3d-mannchen-ruckenschmerzen/202051544?prev_url=detai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tock.adobe.com/de/images/analyst-women-looking-at-kpi-data/521604792?prev_url=detai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140" t="10161" b="15771"/>
          <a:stretch>
            <a:fillRect/>
          </a:stretch>
        </p:blipFill>
        <p:spPr bwMode="auto">
          <a:xfrm>
            <a:off x="287383" y="1071154"/>
            <a:ext cx="11599817" cy="5577840"/>
          </a:xfrm>
          <a:prstGeom prst="rect">
            <a:avLst/>
          </a:prstGeom>
          <a:noFill/>
          <a:ln w="9525">
            <a:noFill/>
            <a:miter lim="800000"/>
            <a:headEnd/>
            <a:tailEnd/>
          </a:ln>
        </p:spPr>
      </p:pic>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2"/>
          </p:nvPr>
        </p:nvSpPr>
        <p:spPr/>
        <p:txBody>
          <a:bodyPr/>
          <a:lstStyle/>
          <a:p>
            <a:r>
              <a:rPr lang="de-DE" dirty="0"/>
              <a:t>Bildschirmarbeitsplatz  |  QM  |  Stand: 15.02.2023</a:t>
            </a:r>
          </a:p>
        </p:txBody>
      </p:sp>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3"/>
          </p:nvPr>
        </p:nvSpPr>
        <p:spPr/>
        <p:txBody>
          <a:bodyPr/>
          <a:lstStyle/>
          <a:p>
            <a:fld id="{053D595E-183D-41C2-8C63-EDF57902016D}" type="slidenum">
              <a:rPr lang="de-DE" smtClean="0"/>
              <a:pPr/>
              <a:t>1</a:t>
            </a:fld>
            <a:endParaRPr lang="de-DE"/>
          </a:p>
        </p:txBody>
      </p:sp>
      <p:sp>
        <p:nvSpPr>
          <p:cNvPr id="6" name="Textfeld 5">
            <a:extLst>
              <a:ext uri="{FF2B5EF4-FFF2-40B4-BE49-F238E27FC236}">
                <a16:creationId xmlns:a16="http://schemas.microsoft.com/office/drawing/2014/main" id="{A951915B-17CE-4A64-8EAB-3F5AE55ADDB0}"/>
              </a:ext>
            </a:extLst>
          </p:cNvPr>
          <p:cNvSpPr txBox="1"/>
          <p:nvPr/>
        </p:nvSpPr>
        <p:spPr>
          <a:xfrm>
            <a:off x="9016688" y="551992"/>
            <a:ext cx="2276543" cy="369332"/>
          </a:xfrm>
          <a:prstGeom prst="rect">
            <a:avLst/>
          </a:prstGeom>
          <a:solidFill>
            <a:schemeClr val="bg1">
              <a:lumMod val="75000"/>
            </a:schemeClr>
          </a:solidFill>
        </p:spPr>
        <p:txBody>
          <a:bodyPr wrap="square" rtlCol="0">
            <a:spAutoFit/>
          </a:bodyPr>
          <a:lstStyle/>
          <a:p>
            <a:pPr algn="ctr"/>
            <a:r>
              <a:rPr lang="en-US" dirty="0">
                <a:solidFill>
                  <a:srgbClr val="00B050"/>
                </a:solidFill>
                <a:hlinkClick r:id="rId3">
                  <a:extLst>
                    <a:ext uri="{A12FA001-AC4F-418D-AE19-62706E023703}">
                      <ahyp:hlinkClr xmlns:ahyp="http://schemas.microsoft.com/office/drawing/2018/hyperlinkcolor" val="tx"/>
                    </a:ext>
                  </a:extLst>
                </a:hlinkClick>
              </a:rPr>
              <a:t>Hyperlink </a:t>
            </a:r>
            <a:r>
              <a:rPr lang="en-US" dirty="0" err="1">
                <a:solidFill>
                  <a:srgbClr val="00B050"/>
                </a:solidFill>
                <a:hlinkClick r:id="rId3">
                  <a:extLst>
                    <a:ext uri="{A12FA001-AC4F-418D-AE19-62706E023703}">
                      <ahyp:hlinkClr xmlns:ahyp="http://schemas.microsoft.com/office/drawing/2018/hyperlinkcolor" val="tx"/>
                    </a:ext>
                  </a:extLst>
                </a:hlinkClick>
              </a:rPr>
              <a:t>zum</a:t>
            </a:r>
            <a:r>
              <a:rPr lang="en-US" dirty="0">
                <a:solidFill>
                  <a:srgbClr val="00B050"/>
                </a:solidFill>
                <a:hlinkClick r:id="rId3">
                  <a:extLst>
                    <a:ext uri="{A12FA001-AC4F-418D-AE19-62706E023703}">
                      <ahyp:hlinkClr xmlns:ahyp="http://schemas.microsoft.com/office/drawing/2018/hyperlinkcolor" val="tx"/>
                    </a:ext>
                  </a:extLst>
                </a:hlinkClick>
              </a:rPr>
              <a:t> </a:t>
            </a:r>
            <a:r>
              <a:rPr lang="en-US" dirty="0" err="1">
                <a:solidFill>
                  <a:srgbClr val="00B050"/>
                </a:solidFill>
                <a:hlinkClick r:id="rId3">
                  <a:extLst>
                    <a:ext uri="{A12FA001-AC4F-418D-AE19-62706E023703}">
                      <ahyp:hlinkClr xmlns:ahyp="http://schemas.microsoft.com/office/drawing/2018/hyperlinkcolor" val="tx"/>
                    </a:ext>
                  </a:extLst>
                </a:hlinkClick>
              </a:rPr>
              <a:t>Bild</a:t>
            </a:r>
            <a:endParaRPr lang="de-DE" dirty="0">
              <a:solidFill>
                <a:srgbClr val="00B050"/>
              </a:solidFill>
            </a:endParaRPr>
          </a:p>
        </p:txBody>
      </p:sp>
      <p:sp>
        <p:nvSpPr>
          <p:cNvPr id="8" name="Titel 7">
            <a:extLst>
              <a:ext uri="{FF2B5EF4-FFF2-40B4-BE49-F238E27FC236}">
                <a16:creationId xmlns:a16="http://schemas.microsoft.com/office/drawing/2014/main" id="{29705811-83A1-A419-6EFA-5E057222A95A}"/>
              </a:ext>
            </a:extLst>
          </p:cNvPr>
          <p:cNvSpPr>
            <a:spLocks noGrp="1"/>
          </p:cNvSpPr>
          <p:nvPr>
            <p:ph type="ctrTitle" idx="4294967295"/>
          </p:nvPr>
        </p:nvSpPr>
        <p:spPr>
          <a:xfrm>
            <a:off x="898769" y="482079"/>
            <a:ext cx="10649767" cy="599618"/>
          </a:xfrm>
        </p:spPr>
        <p:txBody>
          <a:bodyPr>
            <a:noAutofit/>
          </a:bodyPr>
          <a:lstStyle/>
          <a:p>
            <a:pPr algn="ctr"/>
            <a:r>
              <a:rPr lang="de-DE" b="1" dirty="0">
                <a:solidFill>
                  <a:schemeClr val="tx1"/>
                </a:solidFill>
              </a:rPr>
              <a:t>Bildschirmarbeitsplatz</a:t>
            </a:r>
            <a:br>
              <a:rPr lang="de-DE" b="1" dirty="0">
                <a:solidFill>
                  <a:schemeClr val="tx1"/>
                </a:solidFill>
              </a:rPr>
            </a:br>
            <a:endParaRPr lang="de-DE" dirty="0"/>
          </a:p>
        </p:txBody>
      </p:sp>
      <p:pic>
        <p:nvPicPr>
          <p:cNvPr id="10" name="Grafik 9">
            <a:extLst>
              <a:ext uri="{FF2B5EF4-FFF2-40B4-BE49-F238E27FC236}">
                <a16:creationId xmlns:a16="http://schemas.microsoft.com/office/drawing/2014/main" id="{39FEDBA5-386A-B013-C83A-5E87EC7C6851}"/>
              </a:ext>
            </a:extLst>
          </p:cNvPr>
          <p:cNvPicPr>
            <a:picLocks noChangeAspect="1"/>
          </p:cNvPicPr>
          <p:nvPr/>
        </p:nvPicPr>
        <p:blipFill>
          <a:blip r:embed="rId4"/>
          <a:stretch>
            <a:fillRect/>
          </a:stretch>
        </p:blipFill>
        <p:spPr>
          <a:xfrm>
            <a:off x="1126566" y="2276669"/>
            <a:ext cx="3230829" cy="2636927"/>
          </a:xfrm>
          <a:prstGeom prst="rect">
            <a:avLst/>
          </a:prstGeom>
          <a:ln>
            <a:noFill/>
          </a:ln>
          <a:effectLst>
            <a:softEdge rad="112500"/>
          </a:effectLst>
        </p:spPr>
      </p:pic>
    </p:spTree>
    <p:extLst>
      <p:ext uri="{BB962C8B-B14F-4D97-AF65-F5344CB8AC3E}">
        <p14:creationId xmlns:p14="http://schemas.microsoft.com/office/powerpoint/2010/main" val="141695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10</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09927" y="967215"/>
            <a:ext cx="3230372" cy="461665"/>
          </a:xfrm>
          <a:prstGeom prst="rect">
            <a:avLst/>
          </a:prstGeom>
          <a:noFill/>
        </p:spPr>
        <p:txBody>
          <a:bodyPr wrap="none" rtlCol="0">
            <a:spAutoFit/>
          </a:bodyPr>
          <a:lstStyle/>
          <a:p>
            <a:r>
              <a:rPr lang="de-DE" sz="2400" b="1" dirty="0">
                <a:latin typeface="Arial" pitchFamily="34" charset="0"/>
                <a:cs typeface="Arial" pitchFamily="34" charset="0"/>
              </a:rPr>
              <a:t>Der</a:t>
            </a:r>
            <a:r>
              <a:rPr lang="de-DE" sz="2400" b="1" dirty="0"/>
              <a:t> </a:t>
            </a:r>
            <a:r>
              <a:rPr lang="de-DE" sz="2400" b="1" dirty="0">
                <a:latin typeface="Arial" pitchFamily="34" charset="0"/>
                <a:cs typeface="Arial" pitchFamily="34" charset="0"/>
              </a:rPr>
              <a:t>Büroarbeitsstuhl</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09927" y="1569269"/>
            <a:ext cx="8469975" cy="447045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1800" dirty="0">
                <a:latin typeface="Arial" pitchFamily="34" charset="0"/>
                <a:cs typeface="Arial" pitchFamily="34" charset="0"/>
              </a:rPr>
              <a:t>Der Büroarbeitsstuhl soll die natürliche Haltung des Menschen im Sitzen unterstützen und im angemessenen Verhältnis zur Arbeitsaufgabe </a:t>
            </a:r>
            <a:r>
              <a:rPr lang="de-DE" sz="1800" dirty="0">
                <a:solidFill>
                  <a:srgbClr val="00B050"/>
                </a:solidFill>
                <a:latin typeface="Arial" pitchFamily="34" charset="0"/>
                <a:cs typeface="Arial" pitchFamily="34" charset="0"/>
              </a:rPr>
              <a:t>die</a:t>
            </a:r>
            <a:r>
              <a:rPr lang="de-DE" sz="1800" dirty="0">
                <a:latin typeface="Arial" pitchFamily="34" charset="0"/>
                <a:cs typeface="Arial" pitchFamily="34" charset="0"/>
              </a:rPr>
              <a:t> Bewegungen fördern.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Der Büroarbeitsstuhl muss so gestaltet sein, dass ein Verletzungsrisiko für den Benutzer oder auch für Dritte minimiert ist.</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Dieses ist gegeben, wenn die Anforderungen hinsichtlich</a:t>
            </a:r>
          </a:p>
          <a:p>
            <a:pPr marL="742950" lvl="1" indent="-285750">
              <a:spcAft>
                <a:spcPts val="300"/>
              </a:spcAft>
              <a:buFont typeface="Arial" panose="020B0604020202020204" pitchFamily="34" charset="0"/>
              <a:buChar char="•"/>
            </a:pPr>
            <a:r>
              <a:rPr lang="de-DE" dirty="0">
                <a:latin typeface="Arial" pitchFamily="34" charset="0"/>
                <a:cs typeface="Arial" pitchFamily="34" charset="0"/>
              </a:rPr>
              <a:t>individuelle Anpassbarkeit (z.B. Höhenverstellung),</a:t>
            </a:r>
          </a:p>
          <a:p>
            <a:pPr marL="742950" lvl="1" indent="-285750">
              <a:spcAft>
                <a:spcPts val="300"/>
              </a:spcAft>
              <a:buFont typeface="Arial" panose="020B0604020202020204" pitchFamily="34" charset="0"/>
              <a:buChar char="•"/>
            </a:pPr>
            <a:r>
              <a:rPr lang="de-DE" dirty="0">
                <a:latin typeface="Arial" pitchFamily="34" charset="0"/>
                <a:cs typeface="Arial" pitchFamily="34" charset="0"/>
              </a:rPr>
              <a:t>Standsicherheit und Stabilität (fünf Abstützpunkte </a:t>
            </a:r>
            <a:r>
              <a:rPr lang="de-DE" dirty="0">
                <a:solidFill>
                  <a:srgbClr val="00B050"/>
                </a:solidFill>
                <a:latin typeface="Arial" pitchFamily="34" charset="0"/>
                <a:cs typeface="Arial" pitchFamily="34" charset="0"/>
              </a:rPr>
              <a:t>und damit kippsicher</a:t>
            </a:r>
            <a:r>
              <a:rPr lang="de-DE" dirty="0">
                <a:latin typeface="Arial" pitchFamily="34" charset="0"/>
                <a:cs typeface="Arial" pitchFamily="34" charset="0"/>
              </a:rPr>
              <a:t>),</a:t>
            </a:r>
          </a:p>
          <a:p>
            <a:pPr marL="742950" lvl="1" indent="-285750">
              <a:spcAft>
                <a:spcPts val="300"/>
              </a:spcAft>
              <a:buFont typeface="Arial" panose="020B0604020202020204" pitchFamily="34" charset="0"/>
              <a:buChar char="•"/>
            </a:pPr>
            <a:r>
              <a:rPr lang="de-DE" dirty="0">
                <a:latin typeface="Arial" pitchFamily="34" charset="0"/>
                <a:cs typeface="Arial" pitchFamily="34" charset="0"/>
              </a:rPr>
              <a:t>bewegter Teile (ausreichende Verstellbarkeit des Sitzes)</a:t>
            </a:r>
          </a:p>
          <a:p>
            <a:pPr marL="742950" lvl="1" indent="-285750">
              <a:spcAft>
                <a:spcPts val="300"/>
              </a:spcAft>
              <a:buFont typeface="Arial" panose="020B0604020202020204" pitchFamily="34" charset="0"/>
              <a:buChar char="•"/>
            </a:pPr>
            <a:r>
              <a:rPr lang="de-DE" dirty="0">
                <a:latin typeface="Arial" pitchFamily="34" charset="0"/>
                <a:cs typeface="Arial" pitchFamily="34" charset="0"/>
              </a:rPr>
              <a:t>unbeabsichtigtem Wegrollen und Bedienen</a:t>
            </a:r>
          </a:p>
          <a:p>
            <a:pPr lvl="1" indent="-187325">
              <a:spcAft>
                <a:spcPts val="300"/>
              </a:spcAft>
            </a:pPr>
            <a:r>
              <a:rPr lang="de-DE" dirty="0">
                <a:latin typeface="Arial" pitchFamily="34" charset="0"/>
                <a:cs typeface="Arial" pitchFamily="34" charset="0"/>
              </a:rPr>
              <a:t>eingehalten sind.</a:t>
            </a:r>
          </a:p>
          <a:p>
            <a:pPr marL="285750" indent="-285750">
              <a:spcAft>
                <a:spcPts val="600"/>
              </a:spcAft>
              <a:buFont typeface="Arial" panose="020B0604020202020204" pitchFamily="34" charset="0"/>
              <a:buChar char="•"/>
            </a:pPr>
            <a:r>
              <a:rPr lang="de-DE" sz="1800" dirty="0">
                <a:solidFill>
                  <a:srgbClr val="00B050"/>
                </a:solidFill>
                <a:latin typeface="Arial" pitchFamily="34" charset="0"/>
                <a:cs typeface="Arial" pitchFamily="34" charset="0"/>
              </a:rPr>
              <a:t>Empfohlen wird so genanntes "dynamisches Sitzen", d. h. wechselnde Sitzhaltung.</a:t>
            </a:r>
          </a:p>
          <a:p>
            <a:pPr marL="285750" indent="-285750">
              <a:spcAft>
                <a:spcPts val="600"/>
              </a:spcAft>
              <a:buFont typeface="Arial" panose="020B0604020202020204" pitchFamily="34" charset="0"/>
              <a:buChar char="•"/>
            </a:pPr>
            <a:endParaRPr lang="de-DE" sz="1800" dirty="0">
              <a:solidFill>
                <a:srgbClr val="00B050"/>
              </a:solidFill>
              <a:latin typeface="Arial" pitchFamily="34" charset="0"/>
              <a:cs typeface="Arial" pitchFamily="34" charset="0"/>
            </a:endParaRPr>
          </a:p>
        </p:txBody>
      </p:sp>
      <p:sp>
        <p:nvSpPr>
          <p:cNvPr id="9" name="Textfeld 8">
            <a:extLst>
              <a:ext uri="{FF2B5EF4-FFF2-40B4-BE49-F238E27FC236}">
                <a16:creationId xmlns:a16="http://schemas.microsoft.com/office/drawing/2014/main" id="{BA9D7BCC-16F1-4819-A791-2A489572C938}"/>
              </a:ext>
            </a:extLst>
          </p:cNvPr>
          <p:cNvSpPr txBox="1"/>
          <p:nvPr/>
        </p:nvSpPr>
        <p:spPr>
          <a:xfrm>
            <a:off x="4382105" y="5934386"/>
            <a:ext cx="3095976" cy="369332"/>
          </a:xfrm>
          <a:prstGeom prst="rect">
            <a:avLst/>
          </a:prstGeom>
          <a:solidFill>
            <a:schemeClr val="bg1">
              <a:lumMod val="75000"/>
            </a:schemeClr>
          </a:solidFill>
        </p:spPr>
        <p:txBody>
          <a:bodyPr wrap="none" rtlCol="0">
            <a:spAutoFit/>
          </a:bodyPr>
          <a:lstStyle/>
          <a:p>
            <a:r>
              <a:rPr lang="de-DE" dirty="0"/>
              <a:t>Von der DGUV frei verwendbar</a:t>
            </a:r>
          </a:p>
        </p:txBody>
      </p:sp>
      <p:pic>
        <p:nvPicPr>
          <p:cNvPr id="12" name="Grafik 11">
            <a:extLst>
              <a:ext uri="{FF2B5EF4-FFF2-40B4-BE49-F238E27FC236}">
                <a16:creationId xmlns:a16="http://schemas.microsoft.com/office/drawing/2014/main" id="{51B46444-68D3-4FCE-4182-A776E25E9529}"/>
              </a:ext>
            </a:extLst>
          </p:cNvPr>
          <p:cNvPicPr>
            <a:picLocks noChangeAspect="1"/>
          </p:cNvPicPr>
          <p:nvPr/>
        </p:nvPicPr>
        <p:blipFill>
          <a:blip r:embed="rId2"/>
          <a:stretch>
            <a:fillRect/>
          </a:stretch>
        </p:blipFill>
        <p:spPr>
          <a:xfrm rot="19601686">
            <a:off x="9191199" y="386474"/>
            <a:ext cx="1613961" cy="1793290"/>
          </a:xfrm>
          <a:prstGeom prst="rect">
            <a:avLst/>
          </a:prstGeom>
          <a:ln>
            <a:noFill/>
          </a:ln>
          <a:effectLst>
            <a:softEdge rad="112500"/>
          </a:effectLst>
        </p:spPr>
      </p:pic>
      <p:pic>
        <p:nvPicPr>
          <p:cNvPr id="14" name="Grafik 13">
            <a:extLst>
              <a:ext uri="{FF2B5EF4-FFF2-40B4-BE49-F238E27FC236}">
                <a16:creationId xmlns:a16="http://schemas.microsoft.com/office/drawing/2014/main" id="{CF251B8A-81C7-67CF-F32C-DEA8DA6D0C9E}"/>
              </a:ext>
            </a:extLst>
          </p:cNvPr>
          <p:cNvPicPr>
            <a:picLocks noChangeAspect="1"/>
          </p:cNvPicPr>
          <p:nvPr/>
        </p:nvPicPr>
        <p:blipFill>
          <a:blip r:embed="rId3"/>
          <a:stretch>
            <a:fillRect/>
          </a:stretch>
        </p:blipFill>
        <p:spPr>
          <a:xfrm>
            <a:off x="10202105" y="2377508"/>
            <a:ext cx="1496973" cy="1970592"/>
          </a:xfrm>
          <a:prstGeom prst="rect">
            <a:avLst/>
          </a:prstGeom>
          <a:ln>
            <a:noFill/>
          </a:ln>
          <a:effectLst>
            <a:softEdge rad="112500"/>
          </a:effectLst>
        </p:spPr>
      </p:pic>
      <p:pic>
        <p:nvPicPr>
          <p:cNvPr id="16" name="Grafik 15">
            <a:extLst>
              <a:ext uri="{FF2B5EF4-FFF2-40B4-BE49-F238E27FC236}">
                <a16:creationId xmlns:a16="http://schemas.microsoft.com/office/drawing/2014/main" id="{C8E9DB55-847C-2A8E-80DB-4F0FC2844CB2}"/>
              </a:ext>
            </a:extLst>
          </p:cNvPr>
          <p:cNvPicPr>
            <a:picLocks noChangeAspect="1"/>
          </p:cNvPicPr>
          <p:nvPr/>
        </p:nvPicPr>
        <p:blipFill>
          <a:blip r:embed="rId4"/>
          <a:stretch>
            <a:fillRect/>
          </a:stretch>
        </p:blipFill>
        <p:spPr>
          <a:xfrm rot="1258370">
            <a:off x="9268569" y="4475946"/>
            <a:ext cx="1536591" cy="2066760"/>
          </a:xfrm>
          <a:prstGeom prst="rect">
            <a:avLst/>
          </a:prstGeom>
          <a:ln>
            <a:noFill/>
          </a:ln>
          <a:effectLst>
            <a:softEdge rad="112500"/>
          </a:effectLst>
        </p:spPr>
      </p:pic>
    </p:spTree>
    <p:extLst>
      <p:ext uri="{BB962C8B-B14F-4D97-AF65-F5344CB8AC3E}">
        <p14:creationId xmlns:p14="http://schemas.microsoft.com/office/powerpoint/2010/main" val="379825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11</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856266" y="923407"/>
            <a:ext cx="8173841" cy="461665"/>
          </a:xfrm>
          <a:prstGeom prst="rect">
            <a:avLst/>
          </a:prstGeom>
          <a:noFill/>
        </p:spPr>
        <p:txBody>
          <a:bodyPr wrap="none" rtlCol="0">
            <a:spAutoFit/>
          </a:bodyPr>
          <a:lstStyle/>
          <a:p>
            <a:r>
              <a:rPr lang="de-DE" sz="2400" b="1" dirty="0">
                <a:latin typeface="Arial" pitchFamily="34" charset="0"/>
                <a:cs typeface="Arial" pitchFamily="34" charset="0"/>
              </a:rPr>
              <a:t>Die richtige Arbeitshaltung am Bildschirm-Arbeitsplatz</a:t>
            </a:r>
          </a:p>
        </p:txBody>
      </p:sp>
      <p:sp>
        <p:nvSpPr>
          <p:cNvPr id="10" name="Textfeld 9">
            <a:extLst>
              <a:ext uri="{FF2B5EF4-FFF2-40B4-BE49-F238E27FC236}">
                <a16:creationId xmlns:a16="http://schemas.microsoft.com/office/drawing/2014/main" id="{B69A1383-D3DD-4646-939C-D1503DE43003}"/>
              </a:ext>
            </a:extLst>
          </p:cNvPr>
          <p:cNvSpPr txBox="1"/>
          <p:nvPr/>
        </p:nvSpPr>
        <p:spPr>
          <a:xfrm>
            <a:off x="944688" y="1699640"/>
            <a:ext cx="7956716" cy="4231928"/>
          </a:xfrm>
          <a:prstGeom prst="rect">
            <a:avLst/>
          </a:prstGeom>
          <a:noFill/>
        </p:spPr>
        <p:txBody>
          <a:bodyPr wrap="square" rtlCol="0">
            <a:spAutoFit/>
          </a:bodyPr>
          <a:lstStyle/>
          <a:p>
            <a:pPr>
              <a:spcAft>
                <a:spcPts val="600"/>
              </a:spcAft>
            </a:pPr>
            <a:r>
              <a:rPr lang="de-DE" sz="1800" dirty="0">
                <a:latin typeface="Arial" pitchFamily="34" charset="0"/>
                <a:cs typeface="Arial" pitchFamily="34" charset="0"/>
              </a:rPr>
              <a:t>Folgende Hinweise helfen körperliche Beschwerden bzw. Schäden zu vermeiden: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Häufiger Wechsel zwischen verschiedenen Sitzhaltungen.</a:t>
            </a:r>
          </a:p>
          <a:p>
            <a:pPr marL="285750" indent="-285750">
              <a:spcAft>
                <a:spcPts val="600"/>
              </a:spcAft>
              <a:buFont typeface="Arial" panose="020B0604020202020204" pitchFamily="34" charset="0"/>
              <a:buChar char="•"/>
            </a:pPr>
            <a:r>
              <a:rPr lang="de-DE" sz="1800" dirty="0">
                <a:solidFill>
                  <a:srgbClr val="00B050"/>
                </a:solidFill>
                <a:latin typeface="Arial" pitchFamily="34" charset="0"/>
                <a:cs typeface="Arial" pitchFamily="34" charset="0"/>
              </a:rPr>
              <a:t>Auf der gesamten Sitzfläche sitzen, mit Unterstützung der Rückenlehne.</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An Stühlen, die dynamisches Sitzen erlauben, sollte die Rückenlehne nicht festgestellt werden. Die Stützkraft muss auf das Körpergewicht eingestellt werden.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In gerader Haltung - nicht schräg oder verdreht - vor den Arbeitsgeräten sitzen.</a:t>
            </a:r>
          </a:p>
          <a:p>
            <a:pPr marL="285750" indent="-285750">
              <a:spcAft>
                <a:spcPts val="600"/>
              </a:spcAft>
              <a:buFont typeface="Arial" panose="020B0604020202020204" pitchFamily="34" charset="0"/>
              <a:buChar char="•"/>
            </a:pPr>
            <a:r>
              <a:rPr lang="de-DE" sz="1800" dirty="0">
                <a:solidFill>
                  <a:srgbClr val="00B050"/>
                </a:solidFill>
                <a:latin typeface="Arial" pitchFamily="34" charset="0"/>
                <a:cs typeface="Arial" pitchFamily="34" charset="0"/>
              </a:rPr>
              <a:t>Auf ausreichende Beinfreiheit achten</a:t>
            </a:r>
            <a:r>
              <a:rPr lang="de-DE" sz="1800" dirty="0">
                <a:latin typeface="Arial" pitchFamily="34" charset="0"/>
                <a:cs typeface="Arial" pitchFamily="34" charset="0"/>
              </a:rPr>
              <a:t>. </a:t>
            </a:r>
          </a:p>
          <a:p>
            <a:pPr marL="285750" indent="-285750">
              <a:spcAft>
                <a:spcPts val="600"/>
              </a:spcAft>
              <a:buFont typeface="Arial" panose="020B0604020202020204" pitchFamily="34" charset="0"/>
              <a:buChar char="•"/>
            </a:pPr>
            <a:r>
              <a:rPr lang="de-DE" sz="1800" dirty="0">
                <a:solidFill>
                  <a:srgbClr val="00B050"/>
                </a:solidFill>
                <a:latin typeface="Arial" pitchFamily="34" charset="0"/>
                <a:cs typeface="Arial" pitchFamily="34" charset="0"/>
              </a:rPr>
              <a:t>Gelegentlich die Einstellmöglichkeiten des Arbeitsstuhles kontrollieren.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Bei allen Sitzhöheneinstellungen muss die Federung in der Sitzflächenstützsäule aktiv sein.</a:t>
            </a:r>
          </a:p>
        </p:txBody>
      </p:sp>
      <p:sp>
        <p:nvSpPr>
          <p:cNvPr id="9" name="Textfeld 8">
            <a:extLst>
              <a:ext uri="{FF2B5EF4-FFF2-40B4-BE49-F238E27FC236}">
                <a16:creationId xmlns:a16="http://schemas.microsoft.com/office/drawing/2014/main" id="{1F280847-8FB3-4C41-97FD-7295C3659D4C}"/>
              </a:ext>
            </a:extLst>
          </p:cNvPr>
          <p:cNvSpPr txBox="1"/>
          <p:nvPr/>
        </p:nvSpPr>
        <p:spPr>
          <a:xfrm>
            <a:off x="9287311" y="1212659"/>
            <a:ext cx="1948872" cy="369332"/>
          </a:xfrm>
          <a:prstGeom prst="rect">
            <a:avLst/>
          </a:prstGeom>
          <a:solidFill>
            <a:schemeClr val="bg1">
              <a:lumMod val="75000"/>
            </a:schemeClr>
          </a:solidFill>
        </p:spPr>
        <p:txBody>
          <a:bodyPr wrap="square" rtlCol="0">
            <a:spAutoFit/>
          </a:bodyPr>
          <a:lstStyle/>
          <a:p>
            <a:r>
              <a:rPr lang="de-DE" dirty="0">
                <a:hlinkClick r:id="rId2"/>
              </a:rPr>
              <a:t>Hyperlink zum Bild</a:t>
            </a:r>
            <a:endParaRPr lang="de-DE" dirty="0"/>
          </a:p>
        </p:txBody>
      </p:sp>
      <p:pic>
        <p:nvPicPr>
          <p:cNvPr id="11" name="Grafik 10">
            <a:extLst>
              <a:ext uri="{FF2B5EF4-FFF2-40B4-BE49-F238E27FC236}">
                <a16:creationId xmlns:a16="http://schemas.microsoft.com/office/drawing/2014/main" id="{3630F414-9AB7-2E9A-0DBC-D8D5C5F9E8A5}"/>
              </a:ext>
            </a:extLst>
          </p:cNvPr>
          <p:cNvPicPr>
            <a:picLocks noChangeAspect="1"/>
          </p:cNvPicPr>
          <p:nvPr/>
        </p:nvPicPr>
        <p:blipFill rotWithShape="1">
          <a:blip r:embed="rId3"/>
          <a:srcRect l="26322" r="10407"/>
          <a:stretch/>
        </p:blipFill>
        <p:spPr>
          <a:xfrm>
            <a:off x="8740858" y="1767511"/>
            <a:ext cx="3041779" cy="2722692"/>
          </a:xfrm>
          <a:prstGeom prst="rect">
            <a:avLst/>
          </a:prstGeom>
        </p:spPr>
      </p:pic>
    </p:spTree>
    <p:extLst>
      <p:ext uri="{BB962C8B-B14F-4D97-AF65-F5344CB8AC3E}">
        <p14:creationId xmlns:p14="http://schemas.microsoft.com/office/powerpoint/2010/main" val="70127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12</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dirty="0"/>
              <a:t>Bildschirmarbeitsplatz  |  QM  |  Stand: 15.02.2023</a:t>
            </a:r>
          </a:p>
        </p:txBody>
      </p:sp>
      <p:sp>
        <p:nvSpPr>
          <p:cNvPr id="5" name="Textfeld 4">
            <a:extLst>
              <a:ext uri="{FF2B5EF4-FFF2-40B4-BE49-F238E27FC236}">
                <a16:creationId xmlns:a16="http://schemas.microsoft.com/office/drawing/2014/main" id="{3A9952DD-787A-488A-944A-5FFAA76C4189}"/>
              </a:ext>
            </a:extLst>
          </p:cNvPr>
          <p:cNvSpPr txBox="1"/>
          <p:nvPr/>
        </p:nvSpPr>
        <p:spPr>
          <a:xfrm>
            <a:off x="1049117" y="1242601"/>
            <a:ext cx="1636987" cy="461665"/>
          </a:xfrm>
          <a:prstGeom prst="rect">
            <a:avLst/>
          </a:prstGeom>
          <a:noFill/>
        </p:spPr>
        <p:txBody>
          <a:bodyPr wrap="none" rtlCol="0">
            <a:spAutoFit/>
          </a:bodyPr>
          <a:lstStyle/>
          <a:p>
            <a:r>
              <a:rPr lang="de-DE" sz="2400" b="1" dirty="0">
                <a:latin typeface="Arial" pitchFamily="34" charset="0"/>
                <a:cs typeface="Arial" pitchFamily="34" charset="0"/>
              </a:rPr>
              <a:t>Fußstütze</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49118" y="1932615"/>
            <a:ext cx="7320442" cy="4001095"/>
          </a:xfrm>
          <a:prstGeom prst="rect">
            <a:avLst/>
          </a:prstGeom>
          <a:noFill/>
        </p:spPr>
        <p:txBody>
          <a:bodyPr wrap="square" rtlCol="0">
            <a:spAutoFit/>
          </a:bodyPr>
          <a:lstStyle/>
          <a:p>
            <a:pPr>
              <a:spcAft>
                <a:spcPts val="600"/>
              </a:spcAft>
            </a:pPr>
            <a:r>
              <a:rPr lang="de-DE" sz="1800" dirty="0">
                <a:latin typeface="Arial" pitchFamily="34" charset="0"/>
                <a:cs typeface="Arial" pitchFamily="34" charset="0"/>
              </a:rPr>
              <a:t>Bei kleineren Personen kann bzw. wird sich an Tischen mit nicht verstellbarer Tischplatte ergeben, dass die Füße der Arbeitsperson bei bequemer Sitzhaltung nicht ganzflächig auf dem Fußboden aufstehen. Dann ist mit einer verstellbaren Fußstütze der notwendige Ausgleich herzustellen.</a:t>
            </a:r>
          </a:p>
          <a:p>
            <a:pPr>
              <a:spcAft>
                <a:spcPts val="600"/>
              </a:spcAft>
            </a:pPr>
            <a:r>
              <a:rPr lang="de-DE" sz="1800" dirty="0">
                <a:latin typeface="Arial" pitchFamily="34" charset="0"/>
                <a:cs typeface="Arial" pitchFamily="34" charset="0"/>
              </a:rPr>
              <a:t>Personen mit einer Körpergröße über 1,65 m benötigen in aller Regel bei Standardarbeitsmöbeln keine Fußstütze.</a:t>
            </a:r>
          </a:p>
          <a:p>
            <a:pPr>
              <a:spcAft>
                <a:spcPts val="600"/>
              </a:spcAft>
            </a:pPr>
            <a:r>
              <a:rPr lang="de-DE" sz="1800" dirty="0">
                <a:latin typeface="Arial" pitchFamily="34" charset="0"/>
                <a:cs typeface="Arial" pitchFamily="34" charset="0"/>
              </a:rPr>
              <a:t>Die Fußstütze sollte</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großflächig sein (Mindestmaß 35 x 45 cm), so dass die Füße von Zeit zu Zeit eine andere Stellung einnehmen können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in Höhe und Neigung verstellbar und an den Nutzer angepasst sein, d. h. die Füße sollten bei korrekt eingestelltem Stuhl bequem und ganzflächig aufstehen; Fußneigung ca. 5 - 15°.</a:t>
            </a:r>
          </a:p>
        </p:txBody>
      </p:sp>
      <p:sp>
        <p:nvSpPr>
          <p:cNvPr id="8" name="Textfeld 7">
            <a:extLst>
              <a:ext uri="{FF2B5EF4-FFF2-40B4-BE49-F238E27FC236}">
                <a16:creationId xmlns:a16="http://schemas.microsoft.com/office/drawing/2014/main" id="{06765B76-69DF-4C59-8F56-BB65DD9CA9BB}"/>
              </a:ext>
            </a:extLst>
          </p:cNvPr>
          <p:cNvSpPr txBox="1"/>
          <p:nvPr/>
        </p:nvSpPr>
        <p:spPr>
          <a:xfrm>
            <a:off x="9344359" y="1150795"/>
            <a:ext cx="1948872" cy="369332"/>
          </a:xfrm>
          <a:prstGeom prst="rect">
            <a:avLst/>
          </a:prstGeom>
          <a:solidFill>
            <a:schemeClr val="bg1">
              <a:lumMod val="75000"/>
            </a:schemeClr>
          </a:solidFill>
        </p:spPr>
        <p:txBody>
          <a:bodyPr wrap="square" rtlCol="0">
            <a:spAutoFit/>
          </a:bodyPr>
          <a:lstStyle/>
          <a:p>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17" name="Grafik 16">
            <a:extLst>
              <a:ext uri="{FF2B5EF4-FFF2-40B4-BE49-F238E27FC236}">
                <a16:creationId xmlns:a16="http://schemas.microsoft.com/office/drawing/2014/main" id="{1A46F1D0-2347-2C83-17F1-2303E30CAC32}"/>
              </a:ext>
            </a:extLst>
          </p:cNvPr>
          <p:cNvPicPr>
            <a:picLocks noChangeAspect="1"/>
          </p:cNvPicPr>
          <p:nvPr/>
        </p:nvPicPr>
        <p:blipFill rotWithShape="1">
          <a:blip r:embed="rId3"/>
          <a:srcRect l="3649" r="6603"/>
          <a:stretch/>
        </p:blipFill>
        <p:spPr>
          <a:xfrm>
            <a:off x="8718595" y="2298132"/>
            <a:ext cx="3200400" cy="2449576"/>
          </a:xfrm>
          <a:prstGeom prst="rect">
            <a:avLst/>
          </a:prstGeom>
        </p:spPr>
      </p:pic>
    </p:spTree>
    <p:extLst>
      <p:ext uri="{BB962C8B-B14F-4D97-AF65-F5344CB8AC3E}">
        <p14:creationId xmlns:p14="http://schemas.microsoft.com/office/powerpoint/2010/main" val="395201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13</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62180" y="1255664"/>
            <a:ext cx="2651495"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Mobiles Arbeiten</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49117" y="1932614"/>
            <a:ext cx="6775535" cy="337015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Beim mobilen Arbeiten wird eine Bildschirmtätigkeit an einem Ort außerhalb der Betriebsstätte ausgeübt.</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Das Arbeiten im </a:t>
            </a:r>
            <a:r>
              <a:rPr lang="de-DE" dirty="0" err="1">
                <a:solidFill>
                  <a:srgbClr val="00B050"/>
                </a:solidFill>
                <a:latin typeface="Arial" pitchFamily="34" charset="0"/>
                <a:cs typeface="Arial" pitchFamily="34" charset="0"/>
              </a:rPr>
              <a:t>Homeoffice</a:t>
            </a:r>
            <a:r>
              <a:rPr lang="de-DE" dirty="0">
                <a:solidFill>
                  <a:srgbClr val="00B050"/>
                </a:solidFill>
                <a:latin typeface="Arial" pitchFamily="34" charset="0"/>
                <a:cs typeface="Arial" pitchFamily="34" charset="0"/>
              </a:rPr>
              <a:t> ist eine besondere Form des mobilen Arbeitens, die es Beschäftigten ermöglicht, nach vorheriger Abstimmung mit dem Arbeitgeber zeitweilig im Privatbereich tätig zu sein.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Grundsätzlich unterliegt die mobile Arbeit den Regelungen des Arbeitsschutzgesetzes und des Arbeitszeitgesetzes.</a:t>
            </a:r>
            <a:endParaRPr lang="de-DE" sz="1800" dirty="0">
              <a:solidFill>
                <a:srgbClr val="00B050"/>
              </a:solidFill>
              <a:latin typeface="Arial" pitchFamily="34" charset="0"/>
              <a:cs typeface="Arial" pitchFamily="34" charset="0"/>
            </a:endParaRP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Die Richtlinie „RL 15 Mobiles Arbeiten“ schafft u.a. klare Regelungen und Rahmenbedingungen für das mobile Arbeiten im Unternehmen. </a:t>
            </a:r>
            <a:endParaRPr lang="de-DE" sz="1800" dirty="0">
              <a:solidFill>
                <a:srgbClr val="00B050"/>
              </a:solidFill>
              <a:latin typeface="Arial" pitchFamily="34" charset="0"/>
              <a:cs typeface="Arial" pitchFamily="34" charset="0"/>
            </a:endParaRPr>
          </a:p>
        </p:txBody>
      </p:sp>
      <p:sp>
        <p:nvSpPr>
          <p:cNvPr id="8" name="Textfeld 7">
            <a:extLst>
              <a:ext uri="{FF2B5EF4-FFF2-40B4-BE49-F238E27FC236}">
                <a16:creationId xmlns:a16="http://schemas.microsoft.com/office/drawing/2014/main" id="{54B304DE-8DFE-41C9-AC2B-3E904F1DD8D5}"/>
              </a:ext>
            </a:extLst>
          </p:cNvPr>
          <p:cNvSpPr txBox="1"/>
          <p:nvPr/>
        </p:nvSpPr>
        <p:spPr>
          <a:xfrm>
            <a:off x="9187604" y="1320997"/>
            <a:ext cx="1948872" cy="369332"/>
          </a:xfrm>
          <a:prstGeom prst="rect">
            <a:avLst/>
          </a:prstGeom>
          <a:solidFill>
            <a:schemeClr val="bg1">
              <a:lumMod val="75000"/>
            </a:schemeClr>
          </a:solidFill>
        </p:spPr>
        <p:txBody>
          <a:bodyPr wrap="square" rtlCol="0">
            <a:spAutoFit/>
          </a:bodyPr>
          <a:lstStyle/>
          <a:p>
            <a:r>
              <a:rPr lang="en-US" dirty="0">
                <a:solidFill>
                  <a:srgbClr val="00B050"/>
                </a:solidFill>
                <a:hlinkClick r:id="rId2">
                  <a:extLst>
                    <a:ext uri="{A12FA001-AC4F-418D-AE19-62706E023703}">
                      <ahyp:hlinkClr xmlns:ahyp="http://schemas.microsoft.com/office/drawing/2018/hyperlinkcolor" val="tx"/>
                    </a:ext>
                  </a:extLst>
                </a:hlinkClick>
              </a:rPr>
              <a:t>Hyperlink </a:t>
            </a:r>
            <a:r>
              <a:rPr lang="en-US" dirty="0" err="1">
                <a:solidFill>
                  <a:srgbClr val="00B050"/>
                </a:solidFill>
                <a:hlinkClick r:id="rId2">
                  <a:extLst>
                    <a:ext uri="{A12FA001-AC4F-418D-AE19-62706E023703}">
                      <ahyp:hlinkClr xmlns:ahyp="http://schemas.microsoft.com/office/drawing/2018/hyperlinkcolor" val="tx"/>
                    </a:ext>
                  </a:extLst>
                </a:hlinkClick>
              </a:rPr>
              <a:t>zum</a:t>
            </a:r>
            <a:r>
              <a:rPr lang="en-US" dirty="0">
                <a:solidFill>
                  <a:srgbClr val="00B050"/>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endParaRPr lang="de-DE" dirty="0">
              <a:solidFill>
                <a:srgbClr val="00B050"/>
              </a:solidFill>
            </a:endParaRPr>
          </a:p>
        </p:txBody>
      </p:sp>
      <p:pic>
        <p:nvPicPr>
          <p:cNvPr id="2050" name="Picture 2"/>
          <p:cNvPicPr>
            <a:picLocks noChangeAspect="1" noChangeArrowheads="1"/>
          </p:cNvPicPr>
          <p:nvPr/>
        </p:nvPicPr>
        <p:blipFill>
          <a:blip r:embed="rId3" cstate="print"/>
          <a:srcRect/>
          <a:stretch>
            <a:fillRect/>
          </a:stretch>
        </p:blipFill>
        <p:spPr bwMode="auto">
          <a:xfrm rot="290938">
            <a:off x="8313645" y="1998617"/>
            <a:ext cx="3508649" cy="2340837"/>
          </a:xfrm>
          <a:prstGeom prst="rect">
            <a:avLst/>
          </a:prstGeom>
          <a:noFill/>
          <a:ln w="9525">
            <a:noFill/>
            <a:miter lim="800000"/>
            <a:headEnd/>
            <a:tailEnd/>
          </a:ln>
        </p:spPr>
      </p:pic>
    </p:spTree>
    <p:extLst>
      <p:ext uri="{BB962C8B-B14F-4D97-AF65-F5344CB8AC3E}">
        <p14:creationId xmlns:p14="http://schemas.microsoft.com/office/powerpoint/2010/main" val="393804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2</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101368" y="1242598"/>
            <a:ext cx="2577950" cy="461665"/>
          </a:xfrm>
          <a:prstGeom prst="rect">
            <a:avLst/>
          </a:prstGeom>
          <a:noFill/>
        </p:spPr>
        <p:txBody>
          <a:bodyPr wrap="none" rtlCol="0">
            <a:spAutoFit/>
          </a:bodyPr>
          <a:lstStyle/>
          <a:p>
            <a:r>
              <a:rPr lang="de-DE" sz="2400" b="1" dirty="0">
                <a:latin typeface="Arial" pitchFamily="34" charset="0"/>
                <a:cs typeface="Arial" pitchFamily="34" charset="0"/>
              </a:rPr>
              <a:t>Grundsätzliches</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22991" y="1919550"/>
            <a:ext cx="6618780" cy="4201150"/>
          </a:xfrm>
          <a:prstGeom prst="rect">
            <a:avLst/>
          </a:prstGeom>
          <a:noFill/>
        </p:spPr>
        <p:txBody>
          <a:bodyPr wrap="square" rtlCol="0">
            <a:spAutoFit/>
          </a:bodyPr>
          <a:lstStyle/>
          <a:p>
            <a:pPr>
              <a:spcAft>
                <a:spcPts val="600"/>
              </a:spcAft>
            </a:pPr>
            <a:r>
              <a:rPr lang="de-DE" dirty="0">
                <a:latin typeface="Arial" pitchFamily="34" charset="0"/>
                <a:cs typeface="Arial" pitchFamily="34" charset="0"/>
              </a:rPr>
              <a:t>Die Beschäftigten an Bildschirm- und Büroarbeitsplätzen sollen sicher und ohne gesundheitliche Beeinträchtigung an ihren Arbeitsplätzen arbeiten können. </a:t>
            </a:r>
          </a:p>
          <a:p>
            <a:pPr>
              <a:spcAft>
                <a:spcPts val="600"/>
              </a:spcAft>
            </a:pPr>
            <a:r>
              <a:rPr lang="de-DE" dirty="0">
                <a:latin typeface="Arial" pitchFamily="34" charset="0"/>
                <a:cs typeface="Arial" pitchFamily="34" charset="0"/>
              </a:rPr>
              <a:t>Ein Arbeitsplatz gilt erst dann als ergonomisch eingerichtet, wenn der Beschäftigte am Bildschirmarbeitsplatz im Umgang mit seinen Arbeitsmitteln unterwiesen ist und diese sinnvoll nutzen kann.</a:t>
            </a:r>
          </a:p>
          <a:p>
            <a:pPr>
              <a:spcAft>
                <a:spcPts val="600"/>
              </a:spcAft>
            </a:pPr>
            <a:r>
              <a:rPr lang="de-DE" dirty="0">
                <a:latin typeface="Arial" pitchFamily="34" charset="0"/>
                <a:cs typeface="Arial" pitchFamily="34" charset="0"/>
              </a:rPr>
              <a:t>Jeder Bildschirm- und Büroarbeitsplatz muss – unabhängig von der Dauer und Intensität der Nutzung – die sicherheitstechnischen und ergonomischen Anforderungen der </a:t>
            </a:r>
            <a:r>
              <a:rPr lang="de-DE" dirty="0" err="1">
                <a:latin typeface="Arial" pitchFamily="34" charset="0"/>
                <a:cs typeface="Arial" pitchFamily="34" charset="0"/>
              </a:rPr>
              <a:t>Arbeitsstättenverordnung</a:t>
            </a:r>
            <a:r>
              <a:rPr lang="de-DE" dirty="0">
                <a:latin typeface="Arial" pitchFamily="34" charset="0"/>
                <a:cs typeface="Arial" pitchFamily="34" charset="0"/>
              </a:rPr>
              <a:t> erfüllen.</a:t>
            </a:r>
          </a:p>
          <a:p>
            <a:r>
              <a:rPr lang="de-DE" dirty="0">
                <a:solidFill>
                  <a:srgbClr val="00B050"/>
                </a:solidFill>
                <a:latin typeface="Arial" pitchFamily="34" charset="0"/>
                <a:cs typeface="Arial" pitchFamily="34" charset="0"/>
              </a:rPr>
              <a:t>Das Dokument „QMF 106 Gestaltung von Bildschirm- und Büroarbeitsplätzen“ bietet Handlungsanleitungen zur Einhaltung der Schutzziele.</a:t>
            </a:r>
          </a:p>
        </p:txBody>
      </p:sp>
      <p:sp>
        <p:nvSpPr>
          <p:cNvPr id="8" name="Textfeld 7">
            <a:extLst>
              <a:ext uri="{FF2B5EF4-FFF2-40B4-BE49-F238E27FC236}">
                <a16:creationId xmlns:a16="http://schemas.microsoft.com/office/drawing/2014/main" id="{90221169-85EC-4D43-92FE-A64C841264F1}"/>
              </a:ext>
            </a:extLst>
          </p:cNvPr>
          <p:cNvSpPr txBox="1"/>
          <p:nvPr/>
        </p:nvSpPr>
        <p:spPr>
          <a:xfrm>
            <a:off x="8624727" y="873266"/>
            <a:ext cx="1939637" cy="369332"/>
          </a:xfrm>
          <a:prstGeom prst="rect">
            <a:avLst/>
          </a:prstGeom>
          <a:solidFill>
            <a:schemeClr val="bg1">
              <a:lumMod val="75000"/>
            </a:schemeClr>
          </a:solidFill>
        </p:spPr>
        <p:txBody>
          <a:bodyPr wrap="square" rtlCol="0">
            <a:spAutoFit/>
          </a:bodyPr>
          <a:lstStyle/>
          <a:p>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15" name="Grafik 14">
            <a:extLst>
              <a:ext uri="{FF2B5EF4-FFF2-40B4-BE49-F238E27FC236}">
                <a16:creationId xmlns:a16="http://schemas.microsoft.com/office/drawing/2014/main" id="{4AF35DD2-6EF8-ED10-1C7A-186D0FB0C85B}"/>
              </a:ext>
            </a:extLst>
          </p:cNvPr>
          <p:cNvPicPr>
            <a:picLocks noChangeAspect="1"/>
          </p:cNvPicPr>
          <p:nvPr/>
        </p:nvPicPr>
        <p:blipFill>
          <a:blip r:embed="rId3"/>
          <a:stretch>
            <a:fillRect/>
          </a:stretch>
        </p:blipFill>
        <p:spPr>
          <a:xfrm>
            <a:off x="7952150" y="1967434"/>
            <a:ext cx="3666641" cy="2584580"/>
          </a:xfrm>
          <a:prstGeom prst="rect">
            <a:avLst/>
          </a:prstGeom>
        </p:spPr>
      </p:pic>
    </p:spTree>
    <p:extLst>
      <p:ext uri="{BB962C8B-B14F-4D97-AF65-F5344CB8AC3E}">
        <p14:creationId xmlns:p14="http://schemas.microsoft.com/office/powerpoint/2010/main" val="24777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3</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127494" y="1281787"/>
            <a:ext cx="1806905" cy="461665"/>
          </a:xfrm>
          <a:prstGeom prst="rect">
            <a:avLst/>
          </a:prstGeom>
          <a:noFill/>
        </p:spPr>
        <p:txBody>
          <a:bodyPr wrap="none" rtlCol="0">
            <a:spAutoFit/>
          </a:bodyPr>
          <a:lstStyle/>
          <a:p>
            <a:r>
              <a:rPr lang="de-DE" sz="2400" b="1" dirty="0">
                <a:latin typeface="Arial" pitchFamily="34" charset="0"/>
                <a:cs typeface="Arial" pitchFamily="34" charset="0"/>
              </a:rPr>
              <a:t>Mitwirkung</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36053" y="1997927"/>
            <a:ext cx="6488153" cy="35702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Die Beschäftigten sind verpflichtet, nach ihren Möglichkeiten sowie gemäß der Unterweisung und Weisung des Arbeitgebers für ihre Sicherheit und Gesundheit bei der Arbeit Sorge zu tragen.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Die Beschäftigten sollen bei der Umsetzung der Bestimmungen des Arbeitsschutzes mitwirken und insbesondere die Arbeitsmittel ergonomisch benutzen.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Insbesondere sei auf die sinnvolle Gestaltung von Bildschirmarbeitsunterbrechungen durch Art und Ablauf der Arbeitstätigkeit sowie durch Pausen hingewiesen, die langfristig die Leistung der Beschäftigten positiv beeinflussen können.</a:t>
            </a:r>
          </a:p>
        </p:txBody>
      </p:sp>
      <p:sp>
        <p:nvSpPr>
          <p:cNvPr id="8" name="Textfeld 7">
            <a:extLst>
              <a:ext uri="{FF2B5EF4-FFF2-40B4-BE49-F238E27FC236}">
                <a16:creationId xmlns:a16="http://schemas.microsoft.com/office/drawing/2014/main" id="{F8FD612C-6736-4CF1-9149-C4F4A5ADA143}"/>
              </a:ext>
            </a:extLst>
          </p:cNvPr>
          <p:cNvSpPr txBox="1"/>
          <p:nvPr/>
        </p:nvSpPr>
        <p:spPr>
          <a:xfrm>
            <a:off x="8711636" y="1415849"/>
            <a:ext cx="1926280" cy="369332"/>
          </a:xfrm>
          <a:prstGeom prst="rect">
            <a:avLst/>
          </a:prstGeom>
          <a:solidFill>
            <a:schemeClr val="bg1">
              <a:lumMod val="75000"/>
            </a:schemeClr>
          </a:solidFill>
        </p:spPr>
        <p:txBody>
          <a:bodyPr wrap="square" rtlCol="0">
            <a:spAutoFit/>
          </a:bodyPr>
          <a:lstStyle/>
          <a:p>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1026" name="Picture 2"/>
          <p:cNvPicPr>
            <a:picLocks noChangeAspect="1" noChangeArrowheads="1"/>
          </p:cNvPicPr>
          <p:nvPr/>
        </p:nvPicPr>
        <p:blipFill>
          <a:blip r:embed="rId3" cstate="print"/>
          <a:srcRect/>
          <a:stretch>
            <a:fillRect/>
          </a:stretch>
        </p:blipFill>
        <p:spPr bwMode="auto">
          <a:xfrm>
            <a:off x="7738654" y="2011678"/>
            <a:ext cx="3939540" cy="2626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777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4</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36054" y="1299207"/>
            <a:ext cx="5210272" cy="461665"/>
          </a:xfrm>
          <a:prstGeom prst="rect">
            <a:avLst/>
          </a:prstGeom>
          <a:noFill/>
        </p:spPr>
        <p:txBody>
          <a:bodyPr wrap="none" rtlCol="0">
            <a:spAutoFit/>
          </a:bodyPr>
          <a:lstStyle/>
          <a:p>
            <a:r>
              <a:rPr lang="de-DE" sz="2400" b="1" dirty="0">
                <a:latin typeface="Arial" pitchFamily="34" charset="0"/>
                <a:cs typeface="Arial" pitchFamily="34" charset="0"/>
              </a:rPr>
              <a:t>Gesundheitliche</a:t>
            </a:r>
            <a:r>
              <a:rPr lang="de-DE" sz="2400" b="1" dirty="0"/>
              <a:t> Beeinträchtigungen </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49117" y="1989221"/>
            <a:ext cx="6109329" cy="329320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1800" dirty="0">
                <a:latin typeface="Arial" pitchFamily="34" charset="0"/>
                <a:cs typeface="Arial" pitchFamily="34" charset="0"/>
              </a:rPr>
              <a:t>Sollten Sie gesundheitliche Beeinträchtigungen feststellen, welche Sie auf Ihren Bildschirmarbeitsplatz zurückführen, melden Sie dies bitte ihrem Vorgesetzten.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Im Bedarfsfall wird Ihr Arbeitsplatz vom Betriebsarzt und der Fachkraft für Arbeitssicherheit überprüft.</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Ihnen steht regelmäßig eine Augenuntersuchung durch den Betriebsarzt als Vorsorgeleistung zu (G37). Die Kosten dafür trägt der Unternehmer, melden Sie den Bedarf an dieser Leistung bitte ebenfalls direkt Ihrem Vorgesetzten.</a:t>
            </a:r>
          </a:p>
        </p:txBody>
      </p:sp>
      <p:sp>
        <p:nvSpPr>
          <p:cNvPr id="8" name="Textfeld 7">
            <a:extLst>
              <a:ext uri="{FF2B5EF4-FFF2-40B4-BE49-F238E27FC236}">
                <a16:creationId xmlns:a16="http://schemas.microsoft.com/office/drawing/2014/main" id="{E3BCF1AC-93D5-4DCE-95D5-C5CB9C15CB27}"/>
              </a:ext>
            </a:extLst>
          </p:cNvPr>
          <p:cNvSpPr txBox="1"/>
          <p:nvPr/>
        </p:nvSpPr>
        <p:spPr>
          <a:xfrm>
            <a:off x="9237389" y="1244437"/>
            <a:ext cx="1948872" cy="369332"/>
          </a:xfrm>
          <a:prstGeom prst="rect">
            <a:avLst/>
          </a:prstGeom>
          <a:solidFill>
            <a:schemeClr val="bg1">
              <a:lumMod val="75000"/>
            </a:schemeClr>
          </a:solidFill>
        </p:spPr>
        <p:txBody>
          <a:bodyPr wrap="square" rtlCol="0">
            <a:spAutoFit/>
          </a:bodyPr>
          <a:lstStyle/>
          <a:p>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11" name="Grafik 10">
            <a:extLst>
              <a:ext uri="{FF2B5EF4-FFF2-40B4-BE49-F238E27FC236}">
                <a16:creationId xmlns:a16="http://schemas.microsoft.com/office/drawing/2014/main" id="{387B727B-6315-C4C9-8C77-A145C57A7F8F}"/>
              </a:ext>
            </a:extLst>
          </p:cNvPr>
          <p:cNvPicPr>
            <a:picLocks noChangeAspect="1"/>
          </p:cNvPicPr>
          <p:nvPr/>
        </p:nvPicPr>
        <p:blipFill>
          <a:blip r:embed="rId3"/>
          <a:stretch>
            <a:fillRect/>
          </a:stretch>
        </p:blipFill>
        <p:spPr>
          <a:xfrm>
            <a:off x="7725747" y="1881926"/>
            <a:ext cx="3940026" cy="3147273"/>
          </a:xfrm>
          <a:prstGeom prst="rect">
            <a:avLst/>
          </a:prstGeom>
        </p:spPr>
      </p:pic>
    </p:spTree>
    <p:extLst>
      <p:ext uri="{BB962C8B-B14F-4D97-AF65-F5344CB8AC3E}">
        <p14:creationId xmlns:p14="http://schemas.microsoft.com/office/powerpoint/2010/main" val="6972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5</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218934" y="1455959"/>
            <a:ext cx="3534942" cy="461665"/>
          </a:xfrm>
          <a:prstGeom prst="rect">
            <a:avLst/>
          </a:prstGeom>
          <a:noFill/>
        </p:spPr>
        <p:txBody>
          <a:bodyPr wrap="none" rtlCol="0">
            <a:spAutoFit/>
          </a:bodyPr>
          <a:lstStyle/>
          <a:p>
            <a:r>
              <a:rPr lang="de-DE" sz="2400" b="1" dirty="0"/>
              <a:t>Mögliche </a:t>
            </a:r>
            <a:r>
              <a:rPr lang="de-DE" sz="2400" b="1" dirty="0">
                <a:latin typeface="Arial" pitchFamily="34" charset="0"/>
                <a:cs typeface="Arial" pitchFamily="34" charset="0"/>
              </a:rPr>
              <a:t>Gefährdungen</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114428" y="2002282"/>
            <a:ext cx="7324177" cy="38472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1800" dirty="0">
                <a:latin typeface="Arial" pitchFamily="34" charset="0"/>
                <a:cs typeface="Arial" pitchFamily="34" charset="0"/>
              </a:rPr>
              <a:t>Bei der Arbeit an Bildschirm- und Büroarbeitsplätzen können durch erhöhte körperliche, visuelle und psychische Belastung eine „gesundheitliche Gefährdung“ auftreten. Zwischen den Belastungsfaktoren bestehen vielfältige Wechselwirkungen.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Arbeiten nach dem Motto „so ungefähr wird es schon richtig sein“, ist nicht ausreichend. Langzeitschäden - z. B. an den Bandscheiben - oder schmerzhafte Verspannungen im Hals-, Schulter- und Armbereich können die Folgen sein.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Grundsätzlich werden Bildschirmarbeitsplätze als belastungsarme Arbeitsplätze eingestuft, wenngleich durch Bewegungsmangel oder Vorschädigungen Beschwerden im Bereich des Bewegungsapparates ausgelöst oder verschlimmert werden können.</a:t>
            </a:r>
          </a:p>
        </p:txBody>
      </p:sp>
      <p:sp>
        <p:nvSpPr>
          <p:cNvPr id="8" name="Textfeld 7">
            <a:extLst>
              <a:ext uri="{FF2B5EF4-FFF2-40B4-BE49-F238E27FC236}">
                <a16:creationId xmlns:a16="http://schemas.microsoft.com/office/drawing/2014/main" id="{CDE2183F-F9D2-47A4-AB81-EE584E97870B}"/>
              </a:ext>
            </a:extLst>
          </p:cNvPr>
          <p:cNvSpPr txBox="1"/>
          <p:nvPr/>
        </p:nvSpPr>
        <p:spPr>
          <a:xfrm>
            <a:off x="9079345" y="1384397"/>
            <a:ext cx="1948872" cy="369332"/>
          </a:xfrm>
          <a:prstGeom prst="rect">
            <a:avLst/>
          </a:prstGeom>
          <a:solidFill>
            <a:schemeClr val="bg1">
              <a:lumMod val="75000"/>
            </a:schemeClr>
          </a:solidFill>
        </p:spPr>
        <p:txBody>
          <a:bodyPr wrap="square" rtlCol="0">
            <a:spAutoFit/>
          </a:bodyPr>
          <a:lstStyle/>
          <a:p>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11" name="Grafik 10">
            <a:extLst>
              <a:ext uri="{FF2B5EF4-FFF2-40B4-BE49-F238E27FC236}">
                <a16:creationId xmlns:a16="http://schemas.microsoft.com/office/drawing/2014/main" id="{A1D48716-8DBC-CBDA-2655-D384C96CB524}"/>
              </a:ext>
            </a:extLst>
          </p:cNvPr>
          <p:cNvPicPr>
            <a:picLocks noChangeAspect="1"/>
          </p:cNvPicPr>
          <p:nvPr/>
        </p:nvPicPr>
        <p:blipFill>
          <a:blip r:embed="rId3"/>
          <a:stretch>
            <a:fillRect/>
          </a:stretch>
        </p:blipFill>
        <p:spPr>
          <a:xfrm>
            <a:off x="8713819" y="2174032"/>
            <a:ext cx="2996012" cy="2933983"/>
          </a:xfrm>
          <a:prstGeom prst="rect">
            <a:avLst/>
          </a:prstGeom>
        </p:spPr>
      </p:pic>
    </p:spTree>
    <p:extLst>
      <p:ext uri="{BB962C8B-B14F-4D97-AF65-F5344CB8AC3E}">
        <p14:creationId xmlns:p14="http://schemas.microsoft.com/office/powerpoint/2010/main" val="182786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6</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62180" y="1273079"/>
            <a:ext cx="3223703" cy="461665"/>
          </a:xfrm>
          <a:prstGeom prst="rect">
            <a:avLst/>
          </a:prstGeom>
          <a:noFill/>
        </p:spPr>
        <p:txBody>
          <a:bodyPr wrap="none" rtlCol="0">
            <a:spAutoFit/>
          </a:bodyPr>
          <a:lstStyle/>
          <a:p>
            <a:r>
              <a:rPr lang="de-DE" sz="2400" b="1" dirty="0">
                <a:latin typeface="Arial" pitchFamily="34" charset="0"/>
                <a:cs typeface="Arial" pitchFamily="34" charset="0"/>
              </a:rPr>
              <a:t>Körperliche</a:t>
            </a:r>
            <a:r>
              <a:rPr lang="de-DE" sz="2400" b="1" dirty="0"/>
              <a:t> Belastung</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101367" y="1950030"/>
            <a:ext cx="6200769" cy="4154984"/>
          </a:xfrm>
          <a:prstGeom prst="rect">
            <a:avLst/>
          </a:prstGeom>
          <a:noFill/>
        </p:spPr>
        <p:txBody>
          <a:bodyPr wrap="square" rtlCol="0">
            <a:spAutoFit/>
          </a:bodyPr>
          <a:lstStyle/>
          <a:p>
            <a:pPr>
              <a:spcAft>
                <a:spcPts val="600"/>
              </a:spcAft>
            </a:pPr>
            <a:r>
              <a:rPr lang="de-DE" sz="1800" dirty="0">
                <a:latin typeface="Arial" pitchFamily="34" charset="0"/>
                <a:cs typeface="Arial" pitchFamily="34" charset="0"/>
              </a:rPr>
              <a:t>Die körperliche Belastung am Bildschirmarbeitsplatz betrifft in erster Linie den Bewegungsapparat. Sie wird durch folgende Faktoren begünstigt:</a:t>
            </a:r>
          </a:p>
          <a:p>
            <a:pPr marL="285750" indent="-285750">
              <a:spcAft>
                <a:spcPts val="600"/>
              </a:spcAft>
              <a:buFont typeface="Arial" panose="020B0604020202020204" pitchFamily="34" charset="0"/>
              <a:buChar char="•"/>
            </a:pPr>
            <a:r>
              <a:rPr lang="de-DE" dirty="0">
                <a:latin typeface="Arial" pitchFamily="34" charset="0"/>
                <a:cs typeface="Arial" pitchFamily="34" charset="0"/>
              </a:rPr>
              <a:t>Ungünstige Körperhaltung</a:t>
            </a:r>
          </a:p>
          <a:p>
            <a:pPr marL="285750" indent="-285750">
              <a:spcAft>
                <a:spcPts val="600"/>
              </a:spcAft>
              <a:buFont typeface="Arial" panose="020B0604020202020204" pitchFamily="34" charset="0"/>
              <a:buChar char="•"/>
            </a:pPr>
            <a:r>
              <a:rPr lang="de-DE" dirty="0">
                <a:latin typeface="Arial" pitchFamily="34" charset="0"/>
                <a:cs typeface="Arial" pitchFamily="34" charset="0"/>
              </a:rPr>
              <a:t>Einseitige Belastung</a:t>
            </a:r>
          </a:p>
          <a:p>
            <a:pPr marL="285750" indent="-285750">
              <a:spcAft>
                <a:spcPts val="600"/>
              </a:spcAft>
              <a:buFont typeface="Arial" panose="020B0604020202020204" pitchFamily="34" charset="0"/>
              <a:buChar char="•"/>
            </a:pPr>
            <a:r>
              <a:rPr lang="de-DE" dirty="0">
                <a:latin typeface="Arial" pitchFamily="34" charset="0"/>
                <a:cs typeface="Arial" pitchFamily="34" charset="0"/>
              </a:rPr>
              <a:t>Unzureichende Arbeitsmittel</a:t>
            </a:r>
          </a:p>
          <a:p>
            <a:pPr marL="285750" indent="-285750">
              <a:spcAft>
                <a:spcPts val="600"/>
              </a:spcAft>
              <a:buFont typeface="Arial" panose="020B0604020202020204" pitchFamily="34" charset="0"/>
              <a:buChar char="•"/>
            </a:pPr>
            <a:r>
              <a:rPr lang="de-DE" dirty="0">
                <a:latin typeface="Arial" pitchFamily="34" charset="0"/>
                <a:cs typeface="Arial" pitchFamily="34" charset="0"/>
              </a:rPr>
              <a:t>Unzureichende Arbeitsorganisation</a:t>
            </a:r>
          </a:p>
          <a:p>
            <a:pPr>
              <a:spcAft>
                <a:spcPts val="600"/>
              </a:spcAft>
            </a:pPr>
            <a:endParaRPr lang="de-DE" sz="1800" dirty="0">
              <a:latin typeface="Arial" pitchFamily="34" charset="0"/>
              <a:cs typeface="Arial" pitchFamily="34" charset="0"/>
            </a:endParaRPr>
          </a:p>
          <a:p>
            <a:pPr>
              <a:spcAft>
                <a:spcPts val="600"/>
              </a:spcAft>
            </a:pPr>
            <a:r>
              <a:rPr lang="de-DE" sz="1800" dirty="0">
                <a:latin typeface="Arial" pitchFamily="34" charset="0"/>
                <a:cs typeface="Arial" pitchFamily="34" charset="0"/>
              </a:rPr>
              <a:t>Grundsätzlich ist es empfehlenswert, ein Bewegungstraining durchzuführen, dessen Hauptziel es ist, die durch Bewegungsmangel entstandenen Trainingsdefizite auszugleichen </a:t>
            </a:r>
            <a:r>
              <a:rPr lang="de-DE" sz="1800" dirty="0">
                <a:solidFill>
                  <a:srgbClr val="C00000"/>
                </a:solidFill>
                <a:latin typeface="Arial" pitchFamily="34" charset="0"/>
                <a:cs typeface="Arial" pitchFamily="34" charset="0"/>
              </a:rPr>
              <a:t>(siehe auch QMF 340 Gesünder Arbeiten am PC-Arbeitsplatz</a:t>
            </a:r>
            <a:r>
              <a:rPr lang="de-DE" sz="1800" dirty="0">
                <a:solidFill>
                  <a:srgbClr val="C00000"/>
                </a:solidFill>
              </a:rPr>
              <a:t>)</a:t>
            </a:r>
            <a:r>
              <a:rPr lang="de-DE" sz="1800" dirty="0"/>
              <a:t>.</a:t>
            </a:r>
          </a:p>
        </p:txBody>
      </p:sp>
      <p:sp>
        <p:nvSpPr>
          <p:cNvPr id="8" name="Textfeld 7">
            <a:extLst>
              <a:ext uri="{FF2B5EF4-FFF2-40B4-BE49-F238E27FC236}">
                <a16:creationId xmlns:a16="http://schemas.microsoft.com/office/drawing/2014/main" id="{01DCD380-C04A-4116-9924-70A466E67B85}"/>
              </a:ext>
            </a:extLst>
          </p:cNvPr>
          <p:cNvSpPr txBox="1"/>
          <p:nvPr/>
        </p:nvSpPr>
        <p:spPr>
          <a:xfrm>
            <a:off x="8104909" y="903747"/>
            <a:ext cx="1948872" cy="369332"/>
          </a:xfrm>
          <a:prstGeom prst="rect">
            <a:avLst/>
          </a:prstGeom>
          <a:solidFill>
            <a:schemeClr val="bg1">
              <a:lumMod val="75000"/>
            </a:schemeClr>
          </a:solidFill>
        </p:spPr>
        <p:txBody>
          <a:bodyPr wrap="square" rtlCol="0">
            <a:spAutoFit/>
          </a:bodyPr>
          <a:lstStyle/>
          <a:p>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7" name="Grafik 6">
            <a:extLst>
              <a:ext uri="{FF2B5EF4-FFF2-40B4-BE49-F238E27FC236}">
                <a16:creationId xmlns:a16="http://schemas.microsoft.com/office/drawing/2014/main" id="{1D8EED24-A1D2-741D-A464-9733CBC1416F}"/>
              </a:ext>
            </a:extLst>
          </p:cNvPr>
          <p:cNvPicPr>
            <a:picLocks noChangeAspect="1"/>
          </p:cNvPicPr>
          <p:nvPr/>
        </p:nvPicPr>
        <p:blipFill>
          <a:blip r:embed="rId3"/>
          <a:stretch>
            <a:fillRect/>
          </a:stretch>
        </p:blipFill>
        <p:spPr>
          <a:xfrm>
            <a:off x="8708182" y="1503911"/>
            <a:ext cx="2781300" cy="4619625"/>
          </a:xfrm>
          <a:prstGeom prst="rect">
            <a:avLst/>
          </a:prstGeom>
        </p:spPr>
      </p:pic>
    </p:spTree>
    <p:extLst>
      <p:ext uri="{BB962C8B-B14F-4D97-AF65-F5344CB8AC3E}">
        <p14:creationId xmlns:p14="http://schemas.microsoft.com/office/powerpoint/2010/main" val="239724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7</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22991" y="894768"/>
            <a:ext cx="6822509" cy="461665"/>
          </a:xfrm>
          <a:prstGeom prst="rect">
            <a:avLst/>
          </a:prstGeom>
          <a:noFill/>
        </p:spPr>
        <p:txBody>
          <a:bodyPr wrap="none" rtlCol="0">
            <a:spAutoFit/>
          </a:bodyPr>
          <a:lstStyle/>
          <a:p>
            <a:r>
              <a:rPr lang="de-DE" sz="2400" b="1" dirty="0">
                <a:latin typeface="Arial" panose="020B0604020202020204" pitchFamily="34" charset="0"/>
                <a:cs typeface="Arial" pitchFamily="34" charset="0"/>
              </a:rPr>
              <a:t>Belastung der Augen und des Sehvermögens</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22991" y="1517792"/>
            <a:ext cx="7604635" cy="4785926"/>
          </a:xfrm>
          <a:prstGeom prst="rect">
            <a:avLst/>
          </a:prstGeom>
          <a:noFill/>
        </p:spPr>
        <p:txBody>
          <a:bodyPr wrap="square" rtlCol="0">
            <a:spAutoFit/>
          </a:bodyPr>
          <a:lstStyle/>
          <a:p>
            <a:pPr>
              <a:spcAft>
                <a:spcPts val="600"/>
              </a:spcAft>
            </a:pPr>
            <a:r>
              <a:rPr lang="de-DE" sz="1800" dirty="0">
                <a:latin typeface="Arial" pitchFamily="34" charset="0"/>
                <a:cs typeface="Arial" pitchFamily="34" charset="0"/>
              </a:rPr>
              <a:t>Je besser die Arbeitsmittel und die Umgebungsbedingungen angepasst werden können, umso mehr können unterschiedliche Bedürfnisse der Beschäftigten berücksichtigt werden. </a:t>
            </a:r>
          </a:p>
          <a:p>
            <a:pPr>
              <a:spcAft>
                <a:spcPts val="600"/>
              </a:spcAft>
            </a:pPr>
            <a:r>
              <a:rPr lang="de-DE" sz="1800" dirty="0">
                <a:latin typeface="Arial" pitchFamily="34" charset="0"/>
                <a:cs typeface="Arial" pitchFamily="34" charset="0"/>
              </a:rPr>
              <a:t>Unter anderem sollen die Darstellung auf dem Bildschirm und die Beleuchtung eingestellt werden können. Dies ermöglicht die individuelle Anpassung beispielsweise an das Sehvermögen von älteren Beschäftigten.</a:t>
            </a:r>
          </a:p>
          <a:p>
            <a:pPr>
              <a:spcAft>
                <a:spcPts val="600"/>
              </a:spcAft>
            </a:pPr>
            <a:r>
              <a:rPr lang="de-DE" sz="1800" dirty="0">
                <a:latin typeface="Arial" pitchFamily="34" charset="0"/>
                <a:cs typeface="Arial" pitchFamily="34" charset="0"/>
              </a:rPr>
              <a:t>Eine vermehrte Beanspruchung der Augen und des Sehvermögens kann zum Beispiel auftreten durch:</a:t>
            </a:r>
          </a:p>
          <a:p>
            <a:pPr marL="285750" indent="-285750">
              <a:spcAft>
                <a:spcPts val="600"/>
              </a:spcAft>
              <a:buFont typeface="Arial" panose="020B0604020202020204" pitchFamily="34" charset="0"/>
              <a:buChar char="•"/>
            </a:pPr>
            <a:r>
              <a:rPr lang="de-DE" dirty="0">
                <a:latin typeface="Arial" pitchFamily="34" charset="0"/>
                <a:cs typeface="Arial" pitchFamily="34" charset="0"/>
              </a:rPr>
              <a:t>Ungünstige Arbeitsplatzgestaltung, z. B. ungenügende Möglichkeiten zum Blickwechsel</a:t>
            </a:r>
          </a:p>
          <a:p>
            <a:pPr marL="285750" indent="-285750">
              <a:spcAft>
                <a:spcPts val="600"/>
              </a:spcAft>
              <a:buFont typeface="Arial" panose="020B0604020202020204" pitchFamily="34" charset="0"/>
              <a:buChar char="•"/>
            </a:pPr>
            <a:r>
              <a:rPr lang="de-DE" dirty="0">
                <a:latin typeface="Arial" pitchFamily="34" charset="0"/>
                <a:cs typeface="Arial" pitchFamily="34" charset="0"/>
              </a:rPr>
              <a:t>Ungünstige Lichtverhältnisse</a:t>
            </a:r>
          </a:p>
          <a:p>
            <a:pPr marL="285750" indent="-285750">
              <a:spcAft>
                <a:spcPts val="600"/>
              </a:spcAft>
              <a:buFont typeface="Arial" panose="020B0604020202020204" pitchFamily="34" charset="0"/>
              <a:buChar char="•"/>
            </a:pPr>
            <a:r>
              <a:rPr lang="de-DE" dirty="0">
                <a:latin typeface="Arial" pitchFamily="34" charset="0"/>
                <a:cs typeface="Arial" pitchFamily="34" charset="0"/>
              </a:rPr>
              <a:t>Störende Blendung</a:t>
            </a:r>
          </a:p>
          <a:p>
            <a:pPr marL="285750" indent="-285750">
              <a:spcAft>
                <a:spcPts val="600"/>
              </a:spcAft>
              <a:buFont typeface="Arial" panose="020B0604020202020204" pitchFamily="34" charset="0"/>
              <a:buChar char="•"/>
            </a:pPr>
            <a:r>
              <a:rPr lang="de-DE" dirty="0">
                <a:latin typeface="Arial" pitchFamily="34" charset="0"/>
                <a:cs typeface="Arial" pitchFamily="34" charset="0"/>
              </a:rPr>
              <a:t>Mangelhafte Zeichendarstellung</a:t>
            </a:r>
          </a:p>
          <a:p>
            <a:pPr marL="285750" indent="-285750">
              <a:spcAft>
                <a:spcPts val="600"/>
              </a:spcAft>
              <a:buFont typeface="Arial" panose="020B0604020202020204" pitchFamily="34" charset="0"/>
              <a:buChar char="•"/>
            </a:pPr>
            <a:r>
              <a:rPr lang="de-DE" dirty="0">
                <a:latin typeface="Arial" pitchFamily="34" charset="0"/>
                <a:cs typeface="Arial" pitchFamily="34" charset="0"/>
              </a:rPr>
              <a:t>Unzureichende Korrektur des Sehvermögens</a:t>
            </a:r>
            <a:endParaRPr lang="de-DE" sz="1800" dirty="0">
              <a:latin typeface="Arial" pitchFamily="34" charset="0"/>
              <a:cs typeface="Arial" pitchFamily="34" charset="0"/>
            </a:endParaRPr>
          </a:p>
        </p:txBody>
      </p:sp>
      <p:sp>
        <p:nvSpPr>
          <p:cNvPr id="9" name="Textfeld 8">
            <a:extLst>
              <a:ext uri="{FF2B5EF4-FFF2-40B4-BE49-F238E27FC236}">
                <a16:creationId xmlns:a16="http://schemas.microsoft.com/office/drawing/2014/main" id="{94C7F9D3-5116-4AD0-A663-9BD7407EAD7C}"/>
              </a:ext>
            </a:extLst>
          </p:cNvPr>
          <p:cNvSpPr txBox="1"/>
          <p:nvPr/>
        </p:nvSpPr>
        <p:spPr>
          <a:xfrm>
            <a:off x="9234291" y="1095971"/>
            <a:ext cx="1934718" cy="369332"/>
          </a:xfrm>
          <a:prstGeom prst="rect">
            <a:avLst/>
          </a:prstGeom>
          <a:solidFill>
            <a:schemeClr val="bg1">
              <a:lumMod val="75000"/>
            </a:schemeClr>
          </a:solidFill>
        </p:spPr>
        <p:txBody>
          <a:bodyPr wrap="square" rtlCol="0">
            <a:spAutoFit/>
          </a:bodyPr>
          <a:lstStyle/>
          <a:p>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13" name="Grafik 12">
            <a:extLst>
              <a:ext uri="{FF2B5EF4-FFF2-40B4-BE49-F238E27FC236}">
                <a16:creationId xmlns:a16="http://schemas.microsoft.com/office/drawing/2014/main" id="{0FC42A39-BE35-F479-4215-AE6F5A24633E}"/>
              </a:ext>
            </a:extLst>
          </p:cNvPr>
          <p:cNvPicPr>
            <a:picLocks noChangeAspect="1"/>
          </p:cNvPicPr>
          <p:nvPr/>
        </p:nvPicPr>
        <p:blipFill>
          <a:blip r:embed="rId3"/>
          <a:stretch>
            <a:fillRect/>
          </a:stretch>
        </p:blipFill>
        <p:spPr>
          <a:xfrm>
            <a:off x="8524990" y="1834250"/>
            <a:ext cx="3316722" cy="2239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067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8</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49115" y="916649"/>
            <a:ext cx="1946367" cy="461665"/>
          </a:xfrm>
          <a:prstGeom prst="rect">
            <a:avLst/>
          </a:prstGeom>
          <a:noFill/>
        </p:spPr>
        <p:txBody>
          <a:bodyPr wrap="none" rtlCol="0">
            <a:spAutoFit/>
          </a:bodyPr>
          <a:lstStyle/>
          <a:p>
            <a:r>
              <a:rPr lang="de-DE" sz="2400" b="1" dirty="0">
                <a:latin typeface="Arial" pitchFamily="34" charset="0"/>
                <a:cs typeface="Arial" pitchFamily="34" charset="0"/>
              </a:rPr>
              <a:t>Bildschirme</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49115" y="1485042"/>
            <a:ext cx="7254507"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1800" dirty="0">
                <a:latin typeface="Arial" pitchFamily="34" charset="0"/>
                <a:cs typeface="Arial" pitchFamily="34" charset="0"/>
              </a:rPr>
              <a:t>Bildschirme, die über reflektierende Oberflächen verfügen, dürfen nur dann betrieben werden, wenn dies aus zwingenden aufgabenbezogenen Gründen erforderlich ist.</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Bei Büroräumen mit Fenstern über Eck, sind </a:t>
            </a:r>
            <a:r>
              <a:rPr lang="de-DE" sz="1800" dirty="0" err="1">
                <a:latin typeface="Arial" pitchFamily="34" charset="0"/>
                <a:cs typeface="Arial" pitchFamily="34" charset="0"/>
              </a:rPr>
              <a:t>Blendschutzeinrichtungen</a:t>
            </a:r>
            <a:r>
              <a:rPr lang="de-DE" sz="1800" dirty="0">
                <a:latin typeface="Arial" pitchFamily="34" charset="0"/>
                <a:cs typeface="Arial" pitchFamily="34" charset="0"/>
              </a:rPr>
              <a:t> anzuwenden, um die hellen Lichtströme von außen zu reduzieren, insbesondere an hellen Sonnentagen.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So wird der Bildschirm eingestellt:</a:t>
            </a:r>
          </a:p>
          <a:p>
            <a:pPr marL="539750" lvl="1" indent="-269875">
              <a:spcAft>
                <a:spcPts val="600"/>
              </a:spcAft>
              <a:buFont typeface="Wingdings" pitchFamily="2" charset="2"/>
              <a:buChar char="ü"/>
            </a:pPr>
            <a:r>
              <a:rPr lang="de-DE" dirty="0">
                <a:latin typeface="Arial" pitchFamily="34" charset="0"/>
                <a:cs typeface="Arial" pitchFamily="34" charset="0"/>
              </a:rPr>
              <a:t>Die obere lesbare Zeile darf nicht über der horizontalen Blicklinie liegen.</a:t>
            </a:r>
          </a:p>
          <a:p>
            <a:pPr marL="539750" lvl="1" indent="-269875">
              <a:spcAft>
                <a:spcPts val="600"/>
              </a:spcAft>
              <a:buFont typeface="Wingdings" pitchFamily="2" charset="2"/>
              <a:buChar char="ü"/>
            </a:pPr>
            <a:r>
              <a:rPr lang="de-DE" dirty="0">
                <a:latin typeface="Arial" pitchFamily="34" charset="0"/>
                <a:cs typeface="Arial" pitchFamily="34" charset="0"/>
              </a:rPr>
              <a:t>Die wichtigsten Informationen auf dem Bildschirm sollten möglichst in einem Winkel von min. 20° zu Horizontale erblickt werden (optimale Blicklinie 35°).</a:t>
            </a:r>
          </a:p>
          <a:p>
            <a:pPr marL="539750" lvl="1" indent="-269875">
              <a:spcAft>
                <a:spcPts val="600"/>
              </a:spcAft>
              <a:buFont typeface="Wingdings" pitchFamily="2" charset="2"/>
              <a:buChar char="ü"/>
            </a:pPr>
            <a:r>
              <a:rPr lang="de-DE" dirty="0">
                <a:latin typeface="Arial" pitchFamily="34" charset="0"/>
                <a:cs typeface="Arial" pitchFamily="34" charset="0"/>
              </a:rPr>
              <a:t>Die Neigung des Bildschirms ist so einzustellen, dass die Blicklinie mit einem möglichst gleichen Sehabstand (ca. 60 bis 75cm) senkrecht darauf fällt. </a:t>
            </a:r>
          </a:p>
        </p:txBody>
      </p:sp>
      <p:pic>
        <p:nvPicPr>
          <p:cNvPr id="9" name="Grafik 8">
            <a:extLst>
              <a:ext uri="{FF2B5EF4-FFF2-40B4-BE49-F238E27FC236}">
                <a16:creationId xmlns:a16="http://schemas.microsoft.com/office/drawing/2014/main" id="{D9489704-A8A8-4CFE-9710-D091CAFF49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6514" y="1686791"/>
            <a:ext cx="1969770" cy="161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Grafik 10">
            <a:extLst>
              <a:ext uri="{FF2B5EF4-FFF2-40B4-BE49-F238E27FC236}">
                <a16:creationId xmlns:a16="http://schemas.microsoft.com/office/drawing/2014/main" id="{8FA9B398-2087-43AA-A42F-C90378E503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3056" y="3985620"/>
            <a:ext cx="2864485" cy="2068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feld 11">
            <a:extLst>
              <a:ext uri="{FF2B5EF4-FFF2-40B4-BE49-F238E27FC236}">
                <a16:creationId xmlns:a16="http://schemas.microsoft.com/office/drawing/2014/main" id="{846FFE4B-78A1-497E-9BAA-236C325C31AA}"/>
              </a:ext>
            </a:extLst>
          </p:cNvPr>
          <p:cNvSpPr txBox="1"/>
          <p:nvPr/>
        </p:nvSpPr>
        <p:spPr>
          <a:xfrm>
            <a:off x="8655526" y="622794"/>
            <a:ext cx="3095976" cy="369332"/>
          </a:xfrm>
          <a:prstGeom prst="rect">
            <a:avLst/>
          </a:prstGeom>
          <a:solidFill>
            <a:schemeClr val="bg1">
              <a:lumMod val="75000"/>
            </a:schemeClr>
          </a:solidFill>
        </p:spPr>
        <p:txBody>
          <a:bodyPr wrap="none" rtlCol="0">
            <a:spAutoFit/>
          </a:bodyPr>
          <a:lstStyle/>
          <a:p>
            <a:r>
              <a:rPr lang="de-DE" dirty="0"/>
              <a:t>Von der DGUV frei verwendbar</a:t>
            </a:r>
          </a:p>
        </p:txBody>
      </p:sp>
    </p:spTree>
    <p:extLst>
      <p:ext uri="{BB962C8B-B14F-4D97-AF65-F5344CB8AC3E}">
        <p14:creationId xmlns:p14="http://schemas.microsoft.com/office/powerpoint/2010/main" val="189602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9</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Bildschirmarbeitsplatz  |  QM  |  Stand: 15.02.2023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49117" y="1290498"/>
            <a:ext cx="2683748" cy="461665"/>
          </a:xfrm>
          <a:prstGeom prst="rect">
            <a:avLst/>
          </a:prstGeom>
          <a:noFill/>
        </p:spPr>
        <p:txBody>
          <a:bodyPr wrap="none" rtlCol="0">
            <a:spAutoFit/>
          </a:bodyPr>
          <a:lstStyle/>
          <a:p>
            <a:r>
              <a:rPr lang="de-DE" sz="2400" b="1" dirty="0">
                <a:latin typeface="Arial" pitchFamily="34" charset="0"/>
                <a:cs typeface="Arial" pitchFamily="34" charset="0"/>
              </a:rPr>
              <a:t>Die</a:t>
            </a:r>
            <a:r>
              <a:rPr lang="de-DE" sz="2400" b="1" dirty="0"/>
              <a:t> </a:t>
            </a:r>
            <a:r>
              <a:rPr lang="de-DE" sz="2400" b="1" dirty="0">
                <a:latin typeface="Arial" pitchFamily="34" charset="0"/>
                <a:cs typeface="Arial" pitchFamily="34" charset="0"/>
              </a:rPr>
              <a:t>Arbeitsfläche</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09928" y="2019701"/>
            <a:ext cx="6344461" cy="309315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1800" dirty="0">
                <a:latin typeface="Arial" pitchFamily="34" charset="0"/>
                <a:cs typeface="Arial" pitchFamily="34" charset="0"/>
              </a:rPr>
              <a:t>Die Arbeitsfläche ist Aufstell- und Ablagefläche für Arbeitsmittel (</a:t>
            </a:r>
            <a:r>
              <a:rPr lang="de-DE" sz="1800" dirty="0">
                <a:solidFill>
                  <a:srgbClr val="00B050"/>
                </a:solidFill>
                <a:latin typeface="Arial" pitchFamily="34" charset="0"/>
                <a:cs typeface="Arial" pitchFamily="34" charset="0"/>
              </a:rPr>
              <a:t>z. B. Bildschirm, Tastatur, Maus</a:t>
            </a:r>
            <a:r>
              <a:rPr lang="de-DE" sz="1800" dirty="0">
                <a:latin typeface="Arial" pitchFamily="34" charset="0"/>
                <a:cs typeface="Arial" pitchFamily="34" charset="0"/>
              </a:rPr>
              <a:t>) und Arbeitsmaterialien (z. B. Schriftgut).</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Ausreichend groß ist eine Arbeitsfläche, wenn ihre Maße mindestens 1600 mm x 800 mm (Breite x Tiefe) betragen.</a:t>
            </a:r>
          </a:p>
          <a:p>
            <a:pPr marL="285750" indent="-285750">
              <a:spcAft>
                <a:spcPts val="600"/>
              </a:spcAft>
              <a:buFont typeface="Arial" panose="020B0604020202020204" pitchFamily="34" charset="0"/>
              <a:buChar char="•"/>
            </a:pPr>
            <a:r>
              <a:rPr lang="de-DE" sz="1800" dirty="0">
                <a:latin typeface="Arial" pitchFamily="34" charset="0"/>
                <a:cs typeface="Arial" pitchFamily="34" charset="0"/>
              </a:rPr>
              <a:t>Unterhalb der Arbeitsfläche </a:t>
            </a:r>
            <a:r>
              <a:rPr lang="de-DE" dirty="0">
                <a:latin typeface="Arial" pitchFamily="34" charset="0"/>
                <a:cs typeface="Arial" pitchFamily="34" charset="0"/>
              </a:rPr>
              <a:t>darf die </a:t>
            </a:r>
            <a:r>
              <a:rPr lang="de-DE" sz="1800" dirty="0">
                <a:latin typeface="Arial" pitchFamily="34" charset="0"/>
                <a:cs typeface="Arial" pitchFamily="34" charset="0"/>
              </a:rPr>
              <a:t>Beinraumbreite 850 mm nicht unterschreiten. Beinraumbreiten von 1200 mm und mehr werden empfohlen, da hier vielfältige Haltungswechsel in der Sitzposition möglich sind.</a:t>
            </a:r>
          </a:p>
          <a:p>
            <a:pPr marL="285750" indent="-285750">
              <a:spcAft>
                <a:spcPts val="600"/>
              </a:spcAft>
              <a:buFont typeface="Arial" panose="020B0604020202020204" pitchFamily="34" charset="0"/>
              <a:buChar char="•"/>
            </a:pPr>
            <a:endParaRPr lang="de-DE" sz="1800" dirty="0">
              <a:latin typeface="Arial" pitchFamily="34" charset="0"/>
              <a:cs typeface="Arial" pitchFamily="34" charset="0"/>
            </a:endParaRPr>
          </a:p>
        </p:txBody>
      </p:sp>
      <p:pic>
        <p:nvPicPr>
          <p:cNvPr id="11" name="Grafik 10">
            <a:extLst>
              <a:ext uri="{FF2B5EF4-FFF2-40B4-BE49-F238E27FC236}">
                <a16:creationId xmlns:a16="http://schemas.microsoft.com/office/drawing/2014/main" id="{8FA9B398-2087-43AA-A42F-C90378E503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8447314" y="1897779"/>
            <a:ext cx="2932138" cy="3542761"/>
          </a:xfrm>
          <a:prstGeom prst="rect">
            <a:avLst/>
          </a:prstGeom>
          <a:ln>
            <a:noFill/>
          </a:ln>
          <a:effectLst>
            <a:softEdge rad="112500"/>
          </a:effectLst>
        </p:spPr>
      </p:pic>
      <p:sp>
        <p:nvSpPr>
          <p:cNvPr id="8" name="Textfeld 7">
            <a:extLst>
              <a:ext uri="{FF2B5EF4-FFF2-40B4-BE49-F238E27FC236}">
                <a16:creationId xmlns:a16="http://schemas.microsoft.com/office/drawing/2014/main" id="{3056587E-0FF6-4828-A0BD-EC3F4CDF8BC1}"/>
              </a:ext>
            </a:extLst>
          </p:cNvPr>
          <p:cNvSpPr txBox="1"/>
          <p:nvPr/>
        </p:nvSpPr>
        <p:spPr>
          <a:xfrm>
            <a:off x="8655526" y="622794"/>
            <a:ext cx="3095976" cy="369332"/>
          </a:xfrm>
          <a:prstGeom prst="rect">
            <a:avLst/>
          </a:prstGeom>
          <a:solidFill>
            <a:schemeClr val="bg1">
              <a:lumMod val="75000"/>
            </a:schemeClr>
          </a:solidFill>
        </p:spPr>
        <p:txBody>
          <a:bodyPr wrap="none" rtlCol="0">
            <a:spAutoFit/>
          </a:bodyPr>
          <a:lstStyle/>
          <a:p>
            <a:r>
              <a:rPr lang="de-DE" dirty="0"/>
              <a:t>Von der DGUV frei verwendbar</a:t>
            </a:r>
          </a:p>
        </p:txBody>
      </p:sp>
    </p:spTree>
    <p:extLst>
      <p:ext uri="{BB962C8B-B14F-4D97-AF65-F5344CB8AC3E}">
        <p14:creationId xmlns:p14="http://schemas.microsoft.com/office/powerpoint/2010/main" val="251841478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M-Vorlage.potx" id="{3666C4F9-EEB1-4511-8B82-3F24928696F9}" vid="{B5133648-0C0D-434D-BF05-81DAAF9C4F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QM-Vorlage</Template>
  <TotalTime>0</TotalTime>
  <Words>1229</Words>
  <Application>Microsoft Office PowerPoint</Application>
  <PresentationFormat>Breitbild</PresentationFormat>
  <Paragraphs>115</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Arial Black</vt:lpstr>
      <vt:lpstr>Calibri</vt:lpstr>
      <vt:lpstr>Calibri Light</vt:lpstr>
      <vt:lpstr>Wingdings</vt:lpstr>
      <vt:lpstr>Office</vt:lpstr>
      <vt:lpstr>Bildschirmarbeitsplatz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Gerlach, Jörg</dc:creator>
  <cp:lastModifiedBy>Ramthun-Di Fabio, Gabi</cp:lastModifiedBy>
  <cp:revision>68</cp:revision>
  <dcterms:created xsi:type="dcterms:W3CDTF">2021-10-25T09:40:53Z</dcterms:created>
  <dcterms:modified xsi:type="dcterms:W3CDTF">2023-02-23T23:22:13Z</dcterms:modified>
</cp:coreProperties>
</file>