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282" r:id="rId2"/>
    <p:sldId id="258" r:id="rId3"/>
    <p:sldId id="361" r:id="rId4"/>
    <p:sldId id="262" r:id="rId5"/>
    <p:sldId id="265" r:id="rId6"/>
    <p:sldId id="263" r:id="rId7"/>
    <p:sldId id="264" r:id="rId8"/>
    <p:sldId id="266" r:id="rId9"/>
    <p:sldId id="276" r:id="rId10"/>
    <p:sldId id="360" r:id="rId11"/>
    <p:sldId id="277" r:id="rId12"/>
    <p:sldId id="267" r:id="rId13"/>
    <p:sldId id="274" r:id="rId14"/>
    <p:sldId id="268" r:id="rId15"/>
    <p:sldId id="269" r:id="rId16"/>
    <p:sldId id="270"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der, Bianca" initials="BB" lastIdx="32" clrIdx="0">
    <p:extLst>
      <p:ext uri="{19B8F6BF-5375-455C-9EA6-DF929625EA0E}">
        <p15:presenceInfo xmlns:p15="http://schemas.microsoft.com/office/powerpoint/2012/main" userId="S::b.bender@novotergum.de::f0e83a3b-6f5e-46a4-bebc-319c6d210f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F59C00"/>
    <a:srgbClr val="DF8E17"/>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884" autoAdjust="0"/>
  </p:normalViewPr>
  <p:slideViewPr>
    <p:cSldViewPr snapToGrid="0">
      <p:cViewPr varScale="1">
        <p:scale>
          <a:sx n="113" d="100"/>
          <a:sy n="113" d="100"/>
        </p:scale>
        <p:origin x="396" y="6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E3A8A-4010-435B-9BE2-43C35B6FA96A}" type="datetimeFigureOut">
              <a:rPr lang="de-DE" smtClean="0"/>
              <a:pPr/>
              <a:t>21.03.2023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8BB81-D5EB-4969-8CEB-3EFB705D29FE}" type="slidenum">
              <a:rPr lang="de-DE" smtClean="0"/>
              <a:pPr/>
              <a:t>‹Nr.›</a:t>
            </a:fld>
            <a:endParaRPr lang="de-DE"/>
          </a:p>
        </p:txBody>
      </p:sp>
    </p:spTree>
    <p:extLst>
      <p:ext uri="{BB962C8B-B14F-4D97-AF65-F5344CB8AC3E}">
        <p14:creationId xmlns:p14="http://schemas.microsoft.com/office/powerpoint/2010/main" val="997278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8DF28A76-D8A4-48C4-94F3-BB2EFDB588F9}"/>
              </a:ext>
            </a:extLst>
          </p:cNvPr>
          <p:cNvSpPr>
            <a:spLocks noGrp="1"/>
          </p:cNvSpPr>
          <p:nvPr>
            <p:ph type="pic" sz="quarter" idx="10" hasCustomPrompt="1"/>
          </p:nvPr>
        </p:nvSpPr>
        <p:spPr>
          <a:xfrm>
            <a:off x="634265" y="2555878"/>
            <a:ext cx="10914271" cy="3820043"/>
          </a:xfrm>
          <a:prstGeom prst="rect">
            <a:avLst/>
          </a:prstGeom>
        </p:spPr>
        <p:txBody>
          <a:bodyPr/>
          <a:lstStyle>
            <a:lvl1pPr marL="0" indent="0">
              <a:buFontTx/>
              <a:buNone/>
              <a:defRPr/>
            </a:lvl1pPr>
          </a:lstStyle>
          <a:p>
            <a:r>
              <a:rPr lang="de-DE" dirty="0"/>
              <a:t>Titelbild einfügen</a:t>
            </a:r>
          </a:p>
        </p:txBody>
      </p:sp>
      <p:sp>
        <p:nvSpPr>
          <p:cNvPr id="7" name="Rechteck 6">
            <a:extLst>
              <a:ext uri="{FF2B5EF4-FFF2-40B4-BE49-F238E27FC236}">
                <a16:creationId xmlns:a16="http://schemas.microsoft.com/office/drawing/2014/main" id="{615DD7D0-2AE5-4BC1-A068-A3B02DCB9603}"/>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Rechteck 7">
            <a:extLst>
              <a:ext uri="{FF2B5EF4-FFF2-40B4-BE49-F238E27FC236}">
                <a16:creationId xmlns:a16="http://schemas.microsoft.com/office/drawing/2014/main" id="{C32A32BE-4ABD-45ED-A571-FBFD590FACF8}"/>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a:extLst>
              <a:ext uri="{FF2B5EF4-FFF2-40B4-BE49-F238E27FC236}">
                <a16:creationId xmlns:a16="http://schemas.microsoft.com/office/drawing/2014/main" id="{52A87F81-0820-4E3A-8694-21CA18F807B0}"/>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999A3914-B61F-4122-83FC-FCA035056F9D}"/>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3" name="Rechteck 12">
            <a:extLst>
              <a:ext uri="{FF2B5EF4-FFF2-40B4-BE49-F238E27FC236}">
                <a16:creationId xmlns:a16="http://schemas.microsoft.com/office/drawing/2014/main" id="{60EE34C9-C37F-4AE3-B3BB-FCD302CDD054}"/>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7" name="Titel 2">
            <a:extLst>
              <a:ext uri="{FF2B5EF4-FFF2-40B4-BE49-F238E27FC236}">
                <a16:creationId xmlns:a16="http://schemas.microsoft.com/office/drawing/2014/main" id="{B88091AE-53A0-4DAB-976A-729A2890C435}"/>
              </a:ext>
            </a:extLst>
          </p:cNvPr>
          <p:cNvSpPr>
            <a:spLocks noGrp="1"/>
          </p:cNvSpPr>
          <p:nvPr>
            <p:ph type="ctrTitle" idx="4294967295"/>
          </p:nvPr>
        </p:nvSpPr>
        <p:spPr>
          <a:xfrm>
            <a:off x="1267886" y="641353"/>
            <a:ext cx="6633633" cy="1055663"/>
          </a:xfrm>
          <a:prstGeom prst="rect">
            <a:avLst/>
          </a:prstGeom>
        </p:spPr>
        <p:txBody>
          <a:bodyPr>
            <a:normAutofit/>
          </a:bodyPr>
          <a:lstStyle>
            <a:lvl1pPr>
              <a:defRPr sz="3200" b="1">
                <a:solidFill>
                  <a:schemeClr val="tx1">
                    <a:lumMod val="65000"/>
                    <a:lumOff val="35000"/>
                  </a:schemeClr>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18" name="Untertitel 3">
            <a:extLst>
              <a:ext uri="{FF2B5EF4-FFF2-40B4-BE49-F238E27FC236}">
                <a16:creationId xmlns:a16="http://schemas.microsoft.com/office/drawing/2014/main" id="{7CEE7DDE-FA7B-4A5F-AB17-7FA5BF09BC79}"/>
              </a:ext>
            </a:extLst>
          </p:cNvPr>
          <p:cNvSpPr>
            <a:spLocks noGrp="1"/>
          </p:cNvSpPr>
          <p:nvPr>
            <p:ph type="subTitle" idx="4294967295"/>
          </p:nvPr>
        </p:nvSpPr>
        <p:spPr>
          <a:xfrm>
            <a:off x="1267886" y="1697014"/>
            <a:ext cx="6633633" cy="473075"/>
          </a:xfrm>
          <a:prstGeom prst="rect">
            <a:avLst/>
          </a:prstGeom>
        </p:spPr>
        <p:txBody>
          <a:bodyPr>
            <a:normAutofit lnSpcReduction="10000"/>
          </a:bodyPr>
          <a:lstStyle>
            <a:lvl1pPr marL="0" indent="0">
              <a:buNone/>
              <a:defRPr sz="2000">
                <a:solidFill>
                  <a:srgbClr val="F39200"/>
                </a:solidFill>
                <a:latin typeface="Arial" panose="020B0604020202020204" pitchFamily="34" charset="0"/>
                <a:cs typeface="Arial" panose="020B0604020202020204" pitchFamily="34" charset="0"/>
              </a:defRPr>
            </a:lvl1pPr>
          </a:lstStyle>
          <a:p>
            <a:r>
              <a:rPr lang="de-DE"/>
              <a:t>Master-Untertitelformat bearbeiten</a:t>
            </a:r>
            <a:endParaRPr lang="de-DE" dirty="0"/>
          </a:p>
        </p:txBody>
      </p:sp>
      <p:sp>
        <p:nvSpPr>
          <p:cNvPr id="19" name="Bildplatzhalter 18">
            <a:extLst>
              <a:ext uri="{FF2B5EF4-FFF2-40B4-BE49-F238E27FC236}">
                <a16:creationId xmlns:a16="http://schemas.microsoft.com/office/drawing/2014/main" id="{E82DFB68-91BC-4C6F-BC40-EF6B1312FF8C}"/>
              </a:ext>
            </a:extLst>
          </p:cNvPr>
          <p:cNvSpPr>
            <a:spLocks noGrp="1"/>
          </p:cNvSpPr>
          <p:nvPr>
            <p:ph type="pic" sz="quarter" idx="11" hasCustomPrompt="1"/>
          </p:nvPr>
        </p:nvSpPr>
        <p:spPr>
          <a:xfrm>
            <a:off x="8454702" y="621750"/>
            <a:ext cx="3103033" cy="1548340"/>
          </a:xfrm>
          <a:prstGeom prst="rect">
            <a:avLst/>
          </a:prstGeom>
        </p:spPr>
        <p:txBody>
          <a:bodyPr/>
          <a:lstStyle>
            <a:lvl1pPr marL="0" indent="0">
              <a:buFontTx/>
              <a:buNone/>
              <a:defRPr/>
            </a:lvl1pPr>
          </a:lstStyle>
          <a:p>
            <a:r>
              <a:rPr lang="de-DE" dirty="0"/>
              <a:t>NT Logo einfügen</a:t>
            </a:r>
          </a:p>
        </p:txBody>
      </p:sp>
      <p:sp>
        <p:nvSpPr>
          <p:cNvPr id="14" name="Rechteck 13">
            <a:extLst>
              <a:ext uri="{FF2B5EF4-FFF2-40B4-BE49-F238E27FC236}">
                <a16:creationId xmlns:a16="http://schemas.microsoft.com/office/drawing/2014/main" id="{12CCF8C6-F8C2-4155-B185-CB968EA02A46}"/>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71A40159-8C10-447C-A2FA-137B6D89FDAE}"/>
              </a:ext>
            </a:extLst>
          </p:cNvPr>
          <p:cNvSpPr>
            <a:spLocks noGrp="1"/>
          </p:cNvSpPr>
          <p:nvPr>
            <p:ph type="ftr" sz="quarter" idx="12"/>
          </p:nvPr>
        </p:nvSpPr>
        <p:spPr/>
        <p:txBody>
          <a:bodyPr/>
          <a:lstStyle/>
          <a:p>
            <a:r>
              <a:rPr lang="de-DE"/>
              <a:t>Arbeits- und Gesundheitsschutz  |  QM  |  Stand: 21.03.2023</a:t>
            </a:r>
            <a:endParaRPr lang="de-DE" dirty="0"/>
          </a:p>
        </p:txBody>
      </p:sp>
      <p:sp>
        <p:nvSpPr>
          <p:cNvPr id="4" name="Foliennummernplatzhalter 3">
            <a:extLst>
              <a:ext uri="{FF2B5EF4-FFF2-40B4-BE49-F238E27FC236}">
                <a16:creationId xmlns:a16="http://schemas.microsoft.com/office/drawing/2014/main" id="{9FE6DD48-EDCF-4678-AC50-331C9A8A69E0}"/>
              </a:ext>
            </a:extLst>
          </p:cNvPr>
          <p:cNvSpPr>
            <a:spLocks noGrp="1"/>
          </p:cNvSpPr>
          <p:nvPr>
            <p:ph type="sldNum" sz="quarter" idx="13"/>
          </p:nvPr>
        </p:nvSpPr>
        <p:spPr/>
        <p:txBody>
          <a:bodyPr/>
          <a:lstStyle/>
          <a:p>
            <a:fld id="{053D595E-183D-41C2-8C63-EDF57902016D}" type="slidenum">
              <a:rPr lang="de-DE" smtClean="0"/>
              <a:pPr/>
              <a:t>‹Nr.›</a:t>
            </a:fld>
            <a:endParaRPr lang="de-DE" dirty="0"/>
          </a:p>
        </p:txBody>
      </p:sp>
    </p:spTree>
    <p:extLst>
      <p:ext uri="{BB962C8B-B14F-4D97-AF65-F5344CB8AC3E}">
        <p14:creationId xmlns:p14="http://schemas.microsoft.com/office/powerpoint/2010/main" val="242796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Überschrift">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6B392EC-A228-4565-AE17-974657A07ACF}"/>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Rechteck 9">
            <a:extLst>
              <a:ext uri="{FF2B5EF4-FFF2-40B4-BE49-F238E27FC236}">
                <a16:creationId xmlns:a16="http://schemas.microsoft.com/office/drawing/2014/main" id="{CB11625F-8DAF-47BA-810B-379204C51C2E}"/>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59C4A691-97FB-42A5-9826-7BED0F40AAEE}"/>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Rechteck 11">
            <a:extLst>
              <a:ext uri="{FF2B5EF4-FFF2-40B4-BE49-F238E27FC236}">
                <a16:creationId xmlns:a16="http://schemas.microsoft.com/office/drawing/2014/main" id="{AD8150D6-3FDD-4E6E-BF4E-846C39370044}"/>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a:extLst>
              <a:ext uri="{FF2B5EF4-FFF2-40B4-BE49-F238E27FC236}">
                <a16:creationId xmlns:a16="http://schemas.microsoft.com/office/drawing/2014/main" id="{D97C178A-ECD7-4545-BB80-1F87ADDD15B0}"/>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5" name="Rechteck 14">
            <a:extLst>
              <a:ext uri="{FF2B5EF4-FFF2-40B4-BE49-F238E27FC236}">
                <a16:creationId xmlns:a16="http://schemas.microsoft.com/office/drawing/2014/main" id="{C3C76FF5-E4FF-469E-BE56-FDF50E7B4372}"/>
              </a:ext>
            </a:extLst>
          </p:cNvPr>
          <p:cNvSpPr/>
          <p:nvPr userDrawn="1"/>
        </p:nvSpPr>
        <p:spPr>
          <a:xfrm>
            <a:off x="1243864" y="1194480"/>
            <a:ext cx="74645" cy="3172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4" name="Textplatzhalter 3">
            <a:extLst>
              <a:ext uri="{FF2B5EF4-FFF2-40B4-BE49-F238E27FC236}">
                <a16:creationId xmlns:a16="http://schemas.microsoft.com/office/drawing/2014/main" id="{9FA47685-0ADE-4EBA-A6C2-CE409F5CA58E}"/>
              </a:ext>
            </a:extLst>
          </p:cNvPr>
          <p:cNvSpPr>
            <a:spLocks noGrp="1"/>
          </p:cNvSpPr>
          <p:nvPr>
            <p:ph type="body" sz="quarter" idx="13" hasCustomPrompt="1"/>
          </p:nvPr>
        </p:nvSpPr>
        <p:spPr>
          <a:xfrm>
            <a:off x="1490781" y="1165919"/>
            <a:ext cx="7981467" cy="527050"/>
          </a:xfrm>
          <a:prstGeom prst="rect">
            <a:avLst/>
          </a:prstGeom>
        </p:spPr>
        <p:txBody>
          <a:bodyPr/>
          <a:lstStyle>
            <a:lvl1pPr marL="0" indent="0">
              <a:buNone/>
              <a:defRPr b="1">
                <a:solidFill>
                  <a:schemeClr val="tx1">
                    <a:lumMod val="65000"/>
                    <a:lumOff val="35000"/>
                  </a:schemeClr>
                </a:solidFill>
                <a:latin typeface="Arial" panose="020B0604020202020204" pitchFamily="34" charset="0"/>
                <a:cs typeface="Arial" panose="020B0604020202020204" pitchFamily="34" charset="0"/>
              </a:defRPr>
            </a:lvl1pPr>
          </a:lstStyle>
          <a:p>
            <a:pPr lvl="0"/>
            <a:r>
              <a:rPr lang="de-DE" dirty="0"/>
              <a:t>Überschrift</a:t>
            </a:r>
          </a:p>
        </p:txBody>
      </p:sp>
      <p:sp>
        <p:nvSpPr>
          <p:cNvPr id="18" name="Slide Number Placeholder 3">
            <a:extLst>
              <a:ext uri="{FF2B5EF4-FFF2-40B4-BE49-F238E27FC236}">
                <a16:creationId xmlns:a16="http://schemas.microsoft.com/office/drawing/2014/main" id="{8CCBEAE9-1E67-40A2-B5DC-1A7D17C82233}"/>
              </a:ext>
            </a:extLst>
          </p:cNvPr>
          <p:cNvSpPr>
            <a:spLocks noGrp="1"/>
          </p:cNvSpPr>
          <p:nvPr>
            <p:ph type="sldNum" sz="quarter" idx="12"/>
          </p:nvPr>
        </p:nvSpPr>
        <p:spPr>
          <a:xfrm>
            <a:off x="11293231" y="6303718"/>
            <a:ext cx="651120" cy="365125"/>
          </a:xfrm>
        </p:spPr>
        <p:txBody>
          <a:bodyPr/>
          <a:lstStyle>
            <a:lvl1pPr algn="ctr">
              <a:defRPr/>
            </a:lvl1pPr>
          </a:lstStyle>
          <a:p>
            <a:fld id="{053D595E-183D-41C2-8C63-EDF57902016D}" type="slidenum">
              <a:rPr lang="de-DE" smtClean="0"/>
              <a:pPr/>
              <a:t>‹Nr.›</a:t>
            </a:fld>
            <a:endParaRPr lang="de-DE"/>
          </a:p>
        </p:txBody>
      </p:sp>
      <p:sp>
        <p:nvSpPr>
          <p:cNvPr id="19" name="Titel 1">
            <a:extLst>
              <a:ext uri="{FF2B5EF4-FFF2-40B4-BE49-F238E27FC236}">
                <a16:creationId xmlns:a16="http://schemas.microsoft.com/office/drawing/2014/main" id="{750A3192-EB2D-476F-B720-6DC0107B2328}"/>
              </a:ext>
            </a:extLst>
          </p:cNvPr>
          <p:cNvSpPr txBox="1">
            <a:spLocks/>
          </p:cNvSpPr>
          <p:nvPr userDrawn="1"/>
        </p:nvSpPr>
        <p:spPr>
          <a:xfrm rot="16200000">
            <a:off x="10969519" y="5611663"/>
            <a:ext cx="1298544" cy="289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100" dirty="0">
                <a:solidFill>
                  <a:schemeClr val="bg1">
                    <a:lumMod val="85000"/>
                  </a:schemeClr>
                </a:solidFill>
                <a:latin typeface="Arial" panose="020B0604020202020204" pitchFamily="34" charset="0"/>
                <a:cs typeface="Arial" panose="020B0604020202020204" pitchFamily="34" charset="0"/>
              </a:rPr>
              <a:t>NOVOTERGUM</a:t>
            </a:r>
          </a:p>
        </p:txBody>
      </p:sp>
      <p:pic>
        <p:nvPicPr>
          <p:cNvPr id="16" name="Picture 6" descr="Qualitätsmanagement in der Zahnarztpraxis">
            <a:extLst>
              <a:ext uri="{FF2B5EF4-FFF2-40B4-BE49-F238E27FC236}">
                <a16:creationId xmlns:a16="http://schemas.microsoft.com/office/drawing/2014/main" id="{B4341E86-AB43-428F-9270-1BCB0EB3F3F1}"/>
              </a:ext>
            </a:extLst>
          </p:cNvPr>
          <p:cNvPicPr>
            <a:picLocks noChangeAspect="1" noChangeArrowheads="1"/>
          </p:cNvPicPr>
          <p:nvPr userDrawn="1"/>
        </p:nvPicPr>
        <p:blipFill rotWithShape="1">
          <a:blip r:embed="rId2" cstate="print">
            <a:clrChange>
              <a:clrFrom>
                <a:srgbClr val="FFFFFF"/>
              </a:clrFrom>
              <a:clrTo>
                <a:srgbClr val="FFFFFF">
                  <a:alpha val="0"/>
                </a:srgbClr>
              </a:clrTo>
            </a:clrChange>
            <a:alphaModFix amt="6000"/>
            <a:extLst>
              <a:ext uri="{28A0092B-C50C-407E-A947-70E740481C1C}">
                <a14:useLocalDpi xmlns:a14="http://schemas.microsoft.com/office/drawing/2010/main" val="0"/>
              </a:ext>
            </a:extLst>
          </a:blip>
          <a:srcRect t="12212" r="390" b="4887"/>
          <a:stretch/>
        </p:blipFill>
        <p:spPr bwMode="auto">
          <a:xfrm>
            <a:off x="242830" y="185734"/>
            <a:ext cx="11701515" cy="6483109"/>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a:extLst>
              <a:ext uri="{FF2B5EF4-FFF2-40B4-BE49-F238E27FC236}">
                <a16:creationId xmlns:a16="http://schemas.microsoft.com/office/drawing/2014/main" id="{261E344A-C94E-485F-835A-479802E8EBC2}"/>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F88C7FF4-69D3-40B3-88B2-78260392BB02}"/>
              </a:ext>
            </a:extLst>
          </p:cNvPr>
          <p:cNvSpPr>
            <a:spLocks noGrp="1"/>
          </p:cNvSpPr>
          <p:nvPr>
            <p:ph type="ftr" sz="quarter" idx="14"/>
          </p:nvPr>
        </p:nvSpPr>
        <p:spPr/>
        <p:txBody>
          <a:bodyPr/>
          <a:lstStyle/>
          <a:p>
            <a:r>
              <a:rPr lang="de-DE"/>
              <a:t>Arbeits- und Gesundheitsschutz  |  QM  |  Stand: 21.03.2023</a:t>
            </a:r>
            <a:endParaRPr lang="de-DE" dirty="0"/>
          </a:p>
        </p:txBody>
      </p:sp>
    </p:spTree>
    <p:extLst>
      <p:ext uri="{BB962C8B-B14F-4D97-AF65-F5344CB8AC3E}">
        <p14:creationId xmlns:p14="http://schemas.microsoft.com/office/powerpoint/2010/main" val="104679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93231" y="6303718"/>
            <a:ext cx="651120" cy="365125"/>
          </a:xfrm>
        </p:spPr>
        <p:txBody>
          <a:bodyPr/>
          <a:lstStyle>
            <a:lvl1pPr algn="ctr">
              <a:defRPr/>
            </a:lvl1pPr>
          </a:lstStyle>
          <a:p>
            <a:fld id="{053D595E-183D-41C2-8C63-EDF57902016D}" type="slidenum">
              <a:rPr lang="de-DE" smtClean="0"/>
              <a:pPr/>
              <a:t>‹Nr.›</a:t>
            </a:fld>
            <a:endParaRPr lang="de-DE"/>
          </a:p>
        </p:txBody>
      </p:sp>
      <p:sp>
        <p:nvSpPr>
          <p:cNvPr id="6" name="Rechteck 5">
            <a:extLst>
              <a:ext uri="{FF2B5EF4-FFF2-40B4-BE49-F238E27FC236}">
                <a16:creationId xmlns:a16="http://schemas.microsoft.com/office/drawing/2014/main" id="{544EE2C0-5C60-4C30-8280-C5EA36BE99F9}"/>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a:extLst>
              <a:ext uri="{FF2B5EF4-FFF2-40B4-BE49-F238E27FC236}">
                <a16:creationId xmlns:a16="http://schemas.microsoft.com/office/drawing/2014/main" id="{EF827BBC-E29D-45A1-9C3D-BE7C97505220}"/>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Rechteck 7">
            <a:extLst>
              <a:ext uri="{FF2B5EF4-FFF2-40B4-BE49-F238E27FC236}">
                <a16:creationId xmlns:a16="http://schemas.microsoft.com/office/drawing/2014/main" id="{E4B93E4B-29B2-4031-9FA7-C57A763A8154}"/>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a:extLst>
              <a:ext uri="{FF2B5EF4-FFF2-40B4-BE49-F238E27FC236}">
                <a16:creationId xmlns:a16="http://schemas.microsoft.com/office/drawing/2014/main" id="{4D69C588-C950-40EC-8E02-DC577545E152}"/>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09BE2CDC-A4D3-435F-8195-CA90625FB80D}"/>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itel 1">
            <a:extLst>
              <a:ext uri="{FF2B5EF4-FFF2-40B4-BE49-F238E27FC236}">
                <a16:creationId xmlns:a16="http://schemas.microsoft.com/office/drawing/2014/main" id="{21537899-AAC5-4606-912E-ADFA4FE257C1}"/>
              </a:ext>
            </a:extLst>
          </p:cNvPr>
          <p:cNvSpPr txBox="1">
            <a:spLocks/>
          </p:cNvSpPr>
          <p:nvPr userDrawn="1"/>
        </p:nvSpPr>
        <p:spPr>
          <a:xfrm rot="16200000">
            <a:off x="10969519" y="5611663"/>
            <a:ext cx="1298544" cy="289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100" dirty="0">
                <a:solidFill>
                  <a:schemeClr val="bg1">
                    <a:lumMod val="85000"/>
                  </a:schemeClr>
                </a:solidFill>
                <a:latin typeface="Arial" panose="020B0604020202020204" pitchFamily="34" charset="0"/>
                <a:cs typeface="Arial" panose="020B0604020202020204" pitchFamily="34" charset="0"/>
              </a:rPr>
              <a:t>NOVOTERGUM</a:t>
            </a:r>
          </a:p>
        </p:txBody>
      </p:sp>
      <p:pic>
        <p:nvPicPr>
          <p:cNvPr id="13" name="Picture 6" descr="Qualitätsmanagement in der Zahnarztpraxis">
            <a:extLst>
              <a:ext uri="{FF2B5EF4-FFF2-40B4-BE49-F238E27FC236}">
                <a16:creationId xmlns:a16="http://schemas.microsoft.com/office/drawing/2014/main" id="{38E61E5D-D1A1-4499-807E-EC334AB23761}"/>
              </a:ext>
            </a:extLst>
          </p:cNvPr>
          <p:cNvPicPr>
            <a:picLocks noChangeAspect="1" noChangeArrowheads="1"/>
          </p:cNvPicPr>
          <p:nvPr userDrawn="1"/>
        </p:nvPicPr>
        <p:blipFill rotWithShape="1">
          <a:blip r:embed="rId2" cstate="print">
            <a:clrChange>
              <a:clrFrom>
                <a:srgbClr val="FFFFFF"/>
              </a:clrFrom>
              <a:clrTo>
                <a:srgbClr val="FFFFFF">
                  <a:alpha val="0"/>
                </a:srgbClr>
              </a:clrTo>
            </a:clrChange>
            <a:alphaModFix amt="6000"/>
            <a:extLst>
              <a:ext uri="{28A0092B-C50C-407E-A947-70E740481C1C}">
                <a14:useLocalDpi xmlns:a14="http://schemas.microsoft.com/office/drawing/2010/main" val="0"/>
              </a:ext>
            </a:extLst>
          </a:blip>
          <a:srcRect t="12212" r="390" b="4887"/>
          <a:stretch/>
        </p:blipFill>
        <p:spPr bwMode="auto">
          <a:xfrm>
            <a:off x="242830" y="185734"/>
            <a:ext cx="11701515" cy="6483109"/>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3">
            <a:extLst>
              <a:ext uri="{FF2B5EF4-FFF2-40B4-BE49-F238E27FC236}">
                <a16:creationId xmlns:a16="http://schemas.microsoft.com/office/drawing/2014/main" id="{30F75CC1-45DD-47F6-ADA8-0492FE4F2563}"/>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2B98A539-CD4C-4794-B228-9D67C90F8296}"/>
              </a:ext>
            </a:extLst>
          </p:cNvPr>
          <p:cNvSpPr>
            <a:spLocks noGrp="1"/>
          </p:cNvSpPr>
          <p:nvPr>
            <p:ph type="ftr" sz="quarter" idx="13"/>
          </p:nvPr>
        </p:nvSpPr>
        <p:spPr/>
        <p:txBody>
          <a:bodyPr/>
          <a:lstStyle/>
          <a:p>
            <a:r>
              <a:rPr lang="de-DE"/>
              <a:t>Arbeits- und Gesundheitsschutz  |  QM  |  Stand: 21.03.2023</a:t>
            </a:r>
            <a:endParaRPr lang="de-DE" dirty="0"/>
          </a:p>
        </p:txBody>
      </p:sp>
    </p:spTree>
    <p:extLst>
      <p:ext uri="{BB962C8B-B14F-4D97-AF65-F5344CB8AC3E}">
        <p14:creationId xmlns:p14="http://schemas.microsoft.com/office/powerpoint/2010/main" val="106729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lgeseit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93231" y="6303718"/>
            <a:ext cx="651120" cy="365125"/>
          </a:xfrm>
        </p:spPr>
        <p:txBody>
          <a:bodyPr/>
          <a:lstStyle>
            <a:lvl1pPr algn="ctr">
              <a:defRPr/>
            </a:lvl1pPr>
          </a:lstStyle>
          <a:p>
            <a:fld id="{053D595E-183D-41C2-8C63-EDF57902016D}" type="slidenum">
              <a:rPr lang="de-DE" smtClean="0"/>
              <a:pPr/>
              <a:t>‹Nr.›</a:t>
            </a:fld>
            <a:endParaRPr lang="de-DE"/>
          </a:p>
        </p:txBody>
      </p:sp>
      <p:sp>
        <p:nvSpPr>
          <p:cNvPr id="6" name="Rechteck 5">
            <a:extLst>
              <a:ext uri="{FF2B5EF4-FFF2-40B4-BE49-F238E27FC236}">
                <a16:creationId xmlns:a16="http://schemas.microsoft.com/office/drawing/2014/main" id="{544EE2C0-5C60-4C30-8280-C5EA36BE99F9}"/>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a:extLst>
              <a:ext uri="{FF2B5EF4-FFF2-40B4-BE49-F238E27FC236}">
                <a16:creationId xmlns:a16="http://schemas.microsoft.com/office/drawing/2014/main" id="{EF827BBC-E29D-45A1-9C3D-BE7C97505220}"/>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Rechteck 7">
            <a:extLst>
              <a:ext uri="{FF2B5EF4-FFF2-40B4-BE49-F238E27FC236}">
                <a16:creationId xmlns:a16="http://schemas.microsoft.com/office/drawing/2014/main" id="{E4B93E4B-29B2-4031-9FA7-C57A763A8154}"/>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a:extLst>
              <a:ext uri="{FF2B5EF4-FFF2-40B4-BE49-F238E27FC236}">
                <a16:creationId xmlns:a16="http://schemas.microsoft.com/office/drawing/2014/main" id="{4D69C588-C950-40EC-8E02-DC577545E152}"/>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09BE2CDC-A4D3-435F-8195-CA90625FB80D}"/>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itel 1">
            <a:extLst>
              <a:ext uri="{FF2B5EF4-FFF2-40B4-BE49-F238E27FC236}">
                <a16:creationId xmlns:a16="http://schemas.microsoft.com/office/drawing/2014/main" id="{21537899-AAC5-4606-912E-ADFA4FE257C1}"/>
              </a:ext>
            </a:extLst>
          </p:cNvPr>
          <p:cNvSpPr txBox="1">
            <a:spLocks/>
          </p:cNvSpPr>
          <p:nvPr userDrawn="1"/>
        </p:nvSpPr>
        <p:spPr>
          <a:xfrm rot="16200000">
            <a:off x="10969519" y="5611663"/>
            <a:ext cx="1298544" cy="289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100" dirty="0">
                <a:solidFill>
                  <a:schemeClr val="bg1">
                    <a:lumMod val="85000"/>
                  </a:schemeClr>
                </a:solidFill>
                <a:latin typeface="Arial" panose="020B0604020202020204" pitchFamily="34" charset="0"/>
                <a:cs typeface="Arial" panose="020B0604020202020204" pitchFamily="34" charset="0"/>
              </a:rPr>
              <a:t>NOVOTERGUM</a:t>
            </a:r>
          </a:p>
        </p:txBody>
      </p:sp>
      <p:pic>
        <p:nvPicPr>
          <p:cNvPr id="13" name="Grafik 12" descr="Ein Bild, das Wurm enthält.&#10;&#10;Automatisch generierte Beschreibung">
            <a:extLst>
              <a:ext uri="{FF2B5EF4-FFF2-40B4-BE49-F238E27FC236}">
                <a16:creationId xmlns:a16="http://schemas.microsoft.com/office/drawing/2014/main" id="{C47F73F2-554D-4A1F-A659-A731A7CEE5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5753" y="888709"/>
            <a:ext cx="3840488" cy="179832"/>
          </a:xfrm>
          <a:prstGeom prst="rect">
            <a:avLst/>
          </a:prstGeom>
        </p:spPr>
      </p:pic>
      <p:sp>
        <p:nvSpPr>
          <p:cNvPr id="3" name="Textplatzhalter 2">
            <a:extLst>
              <a:ext uri="{FF2B5EF4-FFF2-40B4-BE49-F238E27FC236}">
                <a16:creationId xmlns:a16="http://schemas.microsoft.com/office/drawing/2014/main" id="{EA0C544A-F51D-4897-BEA0-57AED7AE454B}"/>
              </a:ext>
            </a:extLst>
          </p:cNvPr>
          <p:cNvSpPr>
            <a:spLocks noGrp="1"/>
          </p:cNvSpPr>
          <p:nvPr>
            <p:ph type="body" sz="quarter" idx="13" hasCustomPrompt="1"/>
          </p:nvPr>
        </p:nvSpPr>
        <p:spPr>
          <a:xfrm>
            <a:off x="3383494" y="622794"/>
            <a:ext cx="5425017" cy="274760"/>
          </a:xfrm>
          <a:prstGeom prst="rect">
            <a:avLst/>
          </a:prstGeom>
        </p:spPr>
        <p:txBody>
          <a:bodyPr/>
          <a:lstStyle>
            <a:lvl1pPr marL="0" indent="0" algn="ctr">
              <a:buNone/>
              <a:defRPr sz="140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de-DE" dirty="0"/>
              <a:t>Überschrift Folgeseite</a:t>
            </a:r>
          </a:p>
        </p:txBody>
      </p:sp>
      <p:pic>
        <p:nvPicPr>
          <p:cNvPr id="14" name="Picture 6" descr="Qualitätsmanagement in der Zahnarztpraxis">
            <a:extLst>
              <a:ext uri="{FF2B5EF4-FFF2-40B4-BE49-F238E27FC236}">
                <a16:creationId xmlns:a16="http://schemas.microsoft.com/office/drawing/2014/main" id="{29BF93A3-2E69-43A7-BB84-1B8290D84602}"/>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alphaModFix amt="6000"/>
            <a:extLst>
              <a:ext uri="{28A0092B-C50C-407E-A947-70E740481C1C}">
                <a14:useLocalDpi xmlns:a14="http://schemas.microsoft.com/office/drawing/2010/main" val="0"/>
              </a:ext>
            </a:extLst>
          </a:blip>
          <a:srcRect t="12212" r="390" b="4887"/>
          <a:stretch/>
        </p:blipFill>
        <p:spPr bwMode="auto">
          <a:xfrm>
            <a:off x="242830" y="185734"/>
            <a:ext cx="11701515" cy="6483109"/>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a:extLst>
              <a:ext uri="{FF2B5EF4-FFF2-40B4-BE49-F238E27FC236}">
                <a16:creationId xmlns:a16="http://schemas.microsoft.com/office/drawing/2014/main" id="{E98A5596-1E92-4E5A-AB8D-1CED483DEA49}"/>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D8E70144-79C2-4985-8499-46A4025BDBE0}"/>
              </a:ext>
            </a:extLst>
          </p:cNvPr>
          <p:cNvSpPr>
            <a:spLocks noGrp="1"/>
          </p:cNvSpPr>
          <p:nvPr>
            <p:ph type="ftr" sz="quarter" idx="14"/>
          </p:nvPr>
        </p:nvSpPr>
        <p:spPr/>
        <p:txBody>
          <a:bodyPr/>
          <a:lstStyle/>
          <a:p>
            <a:r>
              <a:rPr lang="de-DE"/>
              <a:t>Arbeits- und Gesundheitsschutz  |  QM  |  Stand: 21.03.2023</a:t>
            </a:r>
            <a:endParaRPr lang="de-DE" dirty="0"/>
          </a:p>
        </p:txBody>
      </p:sp>
    </p:spTree>
    <p:extLst>
      <p:ext uri="{BB962C8B-B14F-4D97-AF65-F5344CB8AC3E}">
        <p14:creationId xmlns:p14="http://schemas.microsoft.com/office/powerpoint/2010/main" val="1885788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238525" y="6303718"/>
            <a:ext cx="705827" cy="365125"/>
          </a:xfrm>
          <a:prstGeom prst="rect">
            <a:avLst/>
          </a:prstGeom>
        </p:spPr>
        <p:txBody>
          <a:bodyPr vert="horz" lIns="91440" tIns="45720" rIns="91440" bIns="45720" rtlCol="0" anchor="ctr"/>
          <a:lstStyle>
            <a:lvl1pPr algn="r">
              <a:defRPr sz="1000">
                <a:solidFill>
                  <a:schemeClr val="tx1">
                    <a:tint val="75000"/>
                  </a:schemeClr>
                </a:solidFill>
                <a:latin typeface="Arial Black" panose="020B0A04020102020204" pitchFamily="34" charset="0"/>
              </a:defRPr>
            </a:lvl1pPr>
          </a:lstStyle>
          <a:p>
            <a:fld id="{053D595E-183D-41C2-8C63-EDF57902016D}" type="slidenum">
              <a:rPr lang="de-DE" smtClean="0"/>
              <a:pPr/>
              <a:t>‹Nr.›</a:t>
            </a:fld>
            <a:endParaRPr lang="de-DE" dirty="0"/>
          </a:p>
        </p:txBody>
      </p:sp>
      <p:sp>
        <p:nvSpPr>
          <p:cNvPr id="5" name="Rechteck 4">
            <a:extLst>
              <a:ext uri="{FF2B5EF4-FFF2-40B4-BE49-F238E27FC236}">
                <a16:creationId xmlns:a16="http://schemas.microsoft.com/office/drawing/2014/main" id="{30DD76F5-8BE2-44CE-BC7B-415C6F2895D9}"/>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Rechteck 9">
            <a:extLst>
              <a:ext uri="{FF2B5EF4-FFF2-40B4-BE49-F238E27FC236}">
                <a16:creationId xmlns:a16="http://schemas.microsoft.com/office/drawing/2014/main" id="{B9063C81-8B0A-4B1C-BEA8-EE9ACBA2AE62}"/>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A4F39DD7-F5BA-41FA-AC41-04B165FB2991}"/>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Rechteck 11">
            <a:extLst>
              <a:ext uri="{FF2B5EF4-FFF2-40B4-BE49-F238E27FC236}">
                <a16:creationId xmlns:a16="http://schemas.microsoft.com/office/drawing/2014/main" id="{D8DC3040-96D3-4370-978D-762870E6573F}"/>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a:extLst>
              <a:ext uri="{FF2B5EF4-FFF2-40B4-BE49-F238E27FC236}">
                <a16:creationId xmlns:a16="http://schemas.microsoft.com/office/drawing/2014/main" id="{FB3B369C-702D-4B7C-80F4-290DAA53CF75}"/>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a:extLst>
              <a:ext uri="{FF2B5EF4-FFF2-40B4-BE49-F238E27FC236}">
                <a16:creationId xmlns:a16="http://schemas.microsoft.com/office/drawing/2014/main" id="{DBD70398-9373-4ED3-8146-DB11E9157F90}"/>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B180EA1E-B10F-4B16-A26D-10689F052BE2}"/>
              </a:ext>
            </a:extLst>
          </p:cNvPr>
          <p:cNvSpPr>
            <a:spLocks noGrp="1"/>
          </p:cNvSpPr>
          <p:nvPr>
            <p:ph type="ftr" sz="quarter" idx="3"/>
          </p:nvPr>
        </p:nvSpPr>
        <p:spPr>
          <a:xfrm>
            <a:off x="8496300" y="6668844"/>
            <a:ext cx="3448048" cy="190866"/>
          </a:xfrm>
          <a:prstGeom prst="rect">
            <a:avLst/>
          </a:prstGeom>
          <a:ln>
            <a:noFill/>
          </a:ln>
        </p:spPr>
        <p:txBody>
          <a:bodyPr vert="horz" lIns="91440" tIns="45720" rIns="91440" bIns="45720" rtlCol="0" anchor="ctr"/>
          <a:lstStyle>
            <a:lvl1pPr algn="r">
              <a:defRPr sz="900">
                <a:solidFill>
                  <a:schemeClr val="bg1">
                    <a:lumMod val="85000"/>
                  </a:schemeClr>
                </a:solidFill>
              </a:defRPr>
            </a:lvl1pPr>
          </a:lstStyle>
          <a:p>
            <a:r>
              <a:rPr lang="de-DE"/>
              <a:t>Arbeits- und Gesundheitsschutz  |  QM  |  Stand: 21.03.2023</a:t>
            </a:r>
            <a:endParaRPr lang="de-DE" dirty="0"/>
          </a:p>
        </p:txBody>
      </p:sp>
    </p:spTree>
    <p:extLst>
      <p:ext uri="{BB962C8B-B14F-4D97-AF65-F5344CB8AC3E}">
        <p14:creationId xmlns:p14="http://schemas.microsoft.com/office/powerpoint/2010/main" val="1137772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tock.adobe.com/de/images/hand-turns-a-dice-and-changes-the-expression-safety-second-to-safety-first/300113002"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stock.adobe.com/de/images/erste-hilfe-leisten/78659980?prev_url=detail" TargetMode="External"/><Relationship Id="rId2" Type="http://schemas.openxmlformats.org/officeDocument/2006/relationships/hyperlink" Target="http://www.bgw-online.de/" TargetMode="Externa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s://stock.adobe.com/de/images/notruf-die-5-w-s/14687164" TargetMode="Externa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stock.adobe.com/de/images/mitarbeiter-steigt-auf-burostuhl-um-an-akten-zu-kommen/214366496" TargetMode="External"/><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tock.adobe.com/de/images/schild-389-chaos/239727078?prev_url=detail"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stock.adobe.com/de/images/no-alcohol-and-drug-sign/411152355?prev_url=detail"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stock.adobe.com/de/images/set-design-sicherheitszeichen-warnzeichen-verbotszeichen-gebotszeichen-rettungszeichen-brandschutzzeichen/105201676" TargetMode="External"/><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hyperlink" Target="https://stock.adobe.com/de/images/whmis-2015-symbols-workplace-hazardous-material-information-system-skull-and-crossbone-main-focus-flame-symbols-on-paper-poisonous-symbol-for-indicators-and-for-employee-and-employer/375054278?prev_url=detail" TargetMode="Externa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stock.adobe.com/de/images/neue-gefahrensymbole-auf-reinigungsmitteln/83265607?prev_url=detail" TargetMode="External"/><Relationship Id="rId1" Type="http://schemas.openxmlformats.org/officeDocument/2006/relationships/slideLayout" Target="../slideLayouts/slideLayout3.xml"/><Relationship Id="rId5" Type="http://schemas.openxmlformats.org/officeDocument/2006/relationships/hyperlink" Target="https://stock.adobe.com/de/images/period-after-open-icons-isolated-on-transparent-background-pao-symbols-round-box-with-cap-opened-expiration-period-in-months-signs-for-cosmetic-packaging-vector-illustration/399350717?prev_url=detail" TargetMode="Externa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stock.adobe.com/de/images/gebotsschild-m002-anleitung-beachten-nach-din-en-iso-7010/202761740" TargetMode="External"/><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stock.adobe.com/de/images/damaged-cable/4257432" TargetMode="External"/><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stock.adobe.com/de/images/3d-white-people-as-road-worker/52130852" TargetMode="External"/><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hyperlink" Target="https://stock.adobe.com/de/images/fire-extinguisher-sign-white-on-red-background-perfect-for-business-concepts-backgrounds-backdrop-icon-sign-symbol-sign-label-badge-sticker-and-wallpaper/335606561" TargetMode="External"/><Relationship Id="rId5" Type="http://schemas.openxmlformats.org/officeDocument/2006/relationships/hyperlink" Target="https://stock.adobe.com/de/images/emergency-exit-sign-man-running-out-fire-exit/208385214" TargetMode="Externa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hyperlink" Target="https://stock.adobe.com/de/images/schild-erste-hilfe-nach-din-und-asr/74919291" TargetMode="External"/><Relationship Id="rId4" Type="http://schemas.openxmlformats.org/officeDocument/2006/relationships/hyperlink" Target="https://stock.adobe.com/de/images/erste-hilfe-kasten/10482453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tock.adobe.com/de/images/3d-illustration-weisses-mannchen-mit-blauen-notarztkoffer/241714304?prev_url=detai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130C9FD0-4CC6-4250-9BE2-27837E8098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529" r="1529"/>
          <a:stretch/>
        </p:blipFill>
        <p:spPr bwMode="auto">
          <a:xfrm>
            <a:off x="247650" y="1347905"/>
            <a:ext cx="11696699" cy="5320938"/>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1</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a:xfrm>
            <a:off x="8810625" y="6668844"/>
            <a:ext cx="3133723" cy="190866"/>
          </a:xfrm>
        </p:spPr>
        <p:txBody>
          <a:bodyPr/>
          <a:lstStyle/>
          <a:p>
            <a:r>
              <a:rPr lang="de-DE"/>
              <a:t>Arbeits- und Gesundheitsschutz  |  QM  |  Stand: 21.03.2023</a:t>
            </a:r>
            <a:endParaRPr lang="de-DE" dirty="0"/>
          </a:p>
        </p:txBody>
      </p:sp>
      <p:sp>
        <p:nvSpPr>
          <p:cNvPr id="6" name="Textfeld 5">
            <a:extLst>
              <a:ext uri="{FF2B5EF4-FFF2-40B4-BE49-F238E27FC236}">
                <a16:creationId xmlns:a16="http://schemas.microsoft.com/office/drawing/2014/main" id="{A7AF46C1-F428-4D31-B70C-8EAA33E84306}"/>
              </a:ext>
            </a:extLst>
          </p:cNvPr>
          <p:cNvSpPr txBox="1"/>
          <p:nvPr/>
        </p:nvSpPr>
        <p:spPr>
          <a:xfrm>
            <a:off x="9716656" y="711200"/>
            <a:ext cx="1948872" cy="369332"/>
          </a:xfrm>
          <a:prstGeom prst="rect">
            <a:avLst/>
          </a:prstGeom>
          <a:solidFill>
            <a:schemeClr val="bg1">
              <a:lumMod val="75000"/>
            </a:schemeClr>
          </a:solidFill>
        </p:spPr>
        <p:txBody>
          <a:bodyPr wrap="square" rtlCol="0">
            <a:spAutoFit/>
          </a:bodyPr>
          <a:lstStyle/>
          <a:p>
            <a:r>
              <a:rPr lang="de-DE" dirty="0">
                <a:hlinkClick r:id="rId3"/>
              </a:rPr>
              <a:t>Hyperlink zum Bild</a:t>
            </a:r>
            <a:endParaRPr lang="de-DE" dirty="0"/>
          </a:p>
        </p:txBody>
      </p:sp>
      <p:sp>
        <p:nvSpPr>
          <p:cNvPr id="8" name="Textfeld 7">
            <a:extLst>
              <a:ext uri="{FF2B5EF4-FFF2-40B4-BE49-F238E27FC236}">
                <a16:creationId xmlns:a16="http://schemas.microsoft.com/office/drawing/2014/main" id="{A1839388-5C58-BC43-01A3-9EF9E4CA2115}"/>
              </a:ext>
            </a:extLst>
          </p:cNvPr>
          <p:cNvSpPr txBox="1"/>
          <p:nvPr/>
        </p:nvSpPr>
        <p:spPr>
          <a:xfrm>
            <a:off x="1714500" y="730375"/>
            <a:ext cx="7527471" cy="461665"/>
          </a:xfrm>
          <a:prstGeom prst="rect">
            <a:avLst/>
          </a:prstGeom>
          <a:noFill/>
        </p:spPr>
        <p:txBody>
          <a:bodyPr wrap="square" rtlCol="0">
            <a:spAutoFit/>
          </a:bodyPr>
          <a:lstStyle/>
          <a:p>
            <a:pPr algn="ctr"/>
            <a:r>
              <a:rPr lang="de-DE" sz="2400" b="1" dirty="0">
                <a:latin typeface="Arial" panose="020B0604020202020204" pitchFamily="34" charset="0"/>
                <a:cs typeface="Arial" panose="020B0604020202020204" pitchFamily="34" charset="0"/>
              </a:rPr>
              <a:t>Arbeits- und Gesundheitsschutz</a:t>
            </a:r>
          </a:p>
        </p:txBody>
      </p:sp>
    </p:spTree>
    <p:extLst>
      <p:ext uri="{BB962C8B-B14F-4D97-AF65-F5344CB8AC3E}">
        <p14:creationId xmlns:p14="http://schemas.microsoft.com/office/powerpoint/2010/main" val="47948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10</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Arbeits- und Gesundheitsschutz  |  QM  |  Stand: 21.03.2023</a:t>
            </a:r>
            <a:endParaRPr lang="de-DE" dirty="0"/>
          </a:p>
        </p:txBody>
      </p:sp>
      <p:sp>
        <p:nvSpPr>
          <p:cNvPr id="11" name="Textfeld 10">
            <a:extLst>
              <a:ext uri="{FF2B5EF4-FFF2-40B4-BE49-F238E27FC236}">
                <a16:creationId xmlns:a16="http://schemas.microsoft.com/office/drawing/2014/main" id="{43074D84-062D-4782-B098-7B337A481EA3}"/>
              </a:ext>
            </a:extLst>
          </p:cNvPr>
          <p:cNvSpPr txBox="1"/>
          <p:nvPr/>
        </p:nvSpPr>
        <p:spPr>
          <a:xfrm>
            <a:off x="1033149" y="1060004"/>
            <a:ext cx="3469219" cy="461665"/>
          </a:xfrm>
          <a:prstGeom prst="rect">
            <a:avLst/>
          </a:prstGeom>
          <a:noFill/>
        </p:spPr>
        <p:txBody>
          <a:bodyPr wrap="none" rtlCol="0">
            <a:spAutoFit/>
          </a:bodyPr>
          <a:lstStyle/>
          <a:p>
            <a:r>
              <a:rPr lang="de-DE" sz="2400" b="1" dirty="0">
                <a:latin typeface="Arial" pitchFamily="34" charset="0"/>
                <a:cs typeface="Arial" pitchFamily="34" charset="0"/>
              </a:rPr>
              <a:t>Betriebliche Ersthelfer</a:t>
            </a:r>
          </a:p>
        </p:txBody>
      </p:sp>
      <p:sp>
        <p:nvSpPr>
          <p:cNvPr id="12" name="Textfeld 11">
            <a:extLst>
              <a:ext uri="{FF2B5EF4-FFF2-40B4-BE49-F238E27FC236}">
                <a16:creationId xmlns:a16="http://schemas.microsoft.com/office/drawing/2014/main" id="{EEFFF9CA-C777-4568-AD70-51A09148A382}"/>
              </a:ext>
            </a:extLst>
          </p:cNvPr>
          <p:cNvSpPr txBox="1"/>
          <p:nvPr/>
        </p:nvSpPr>
        <p:spPr>
          <a:xfrm>
            <a:off x="1033149" y="1732849"/>
            <a:ext cx="7663810" cy="470898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dirty="0">
                <a:latin typeface="Arial" pitchFamily="34" charset="0"/>
                <a:cs typeface="Arial" pitchFamily="34" charset="0"/>
              </a:rPr>
              <a:t>Erste-Hilfe-Grundausbildung mit neun Unterrichtseinheiten.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Um Ersthelfer zu bleiben, ist eine Fortbildung vor Ablauf von 2 Jahren erforderlich.</a:t>
            </a:r>
          </a:p>
          <a:p>
            <a:pPr marL="285750" indent="-285750">
              <a:spcAft>
                <a:spcPts val="600"/>
              </a:spcAft>
              <a:buFont typeface="Arial" panose="020B0604020202020204" pitchFamily="34" charset="0"/>
              <a:buChar char="•"/>
            </a:pPr>
            <a:r>
              <a:rPr lang="de-DE" dirty="0">
                <a:latin typeface="Arial" pitchFamily="34" charset="0"/>
                <a:cs typeface="Arial" pitchFamily="34" charset="0"/>
              </a:rPr>
              <a:t>Ohne Fortbildung erlischt die Zulassung als betrieblicher Ersthelfer nach 2 Jahren.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Die Ausbildungskosten übernimmt die Berufsgenossenschaft. Zwecks Kostenerstattung ist vorab eine Online-Anmeldung der Teilnehmer:innen bei der Berufsgenossenschaft BGW erforderlich: </a:t>
            </a:r>
            <a:r>
              <a:rPr lang="de-DE" dirty="0">
                <a:latin typeface="Arial" pitchFamily="34" charset="0"/>
                <a:cs typeface="Arial" pitchFamily="34" charset="0"/>
                <a:hlinkClick r:id="rId2"/>
              </a:rPr>
              <a:t>www.bgw-online.de</a:t>
            </a:r>
            <a:endParaRPr lang="de-DE" dirty="0">
              <a:latin typeface="Arial" pitchFamily="34" charset="0"/>
              <a:cs typeface="Arial" pitchFamily="34" charset="0"/>
            </a:endParaRP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Pro Standort werden 2 Ersthelfer ausgebildet, bei Standorten mit über 20 MA erfolgt eine Abstimmung mit der QM-Abteilung über Anzahl. </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QM-Abteilung hält den Überblick zum aktuellen Fortbildungsstand der Ersthelfer</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Das Dokument „QMF 15c Ansprechpartner zum Datenschutz sowie Arbeits- und Gesundheitsschutz“ ist auszufüllen und zu aktualisieren.</a:t>
            </a:r>
          </a:p>
        </p:txBody>
      </p:sp>
      <p:sp>
        <p:nvSpPr>
          <p:cNvPr id="10" name="Textfeld 9">
            <a:extLst>
              <a:ext uri="{FF2B5EF4-FFF2-40B4-BE49-F238E27FC236}">
                <a16:creationId xmlns:a16="http://schemas.microsoft.com/office/drawing/2014/main" id="{B55E6E70-ACC6-46CC-A64B-1EC0B37F619C}"/>
              </a:ext>
            </a:extLst>
          </p:cNvPr>
          <p:cNvSpPr txBox="1"/>
          <p:nvPr/>
        </p:nvSpPr>
        <p:spPr>
          <a:xfrm>
            <a:off x="8897258" y="1152337"/>
            <a:ext cx="1979221" cy="369332"/>
          </a:xfrm>
          <a:prstGeom prst="rect">
            <a:avLst/>
          </a:prstGeom>
          <a:solidFill>
            <a:schemeClr val="bg1">
              <a:lumMod val="75000"/>
            </a:schemeClr>
          </a:solidFill>
        </p:spPr>
        <p:txBody>
          <a:bodyPr wrap="square" rtlCol="0">
            <a:spAutoFit/>
          </a:bodyPr>
          <a:lstStyle/>
          <a:p>
            <a:pPr algn="ctr"/>
            <a:r>
              <a:rPr lang="de-DE" dirty="0">
                <a:solidFill>
                  <a:srgbClr val="00B050"/>
                </a:solidFill>
                <a:hlinkClick r:id="rId3">
                  <a:extLst>
                    <a:ext uri="{A12FA001-AC4F-418D-AE19-62706E023703}">
                      <ahyp:hlinkClr xmlns:ahyp="http://schemas.microsoft.com/office/drawing/2018/hyperlinkcolor" val="tx"/>
                    </a:ext>
                  </a:extLst>
                </a:hlinkClick>
              </a:rPr>
              <a:t>Hyperlink zum Bild</a:t>
            </a:r>
            <a:endParaRPr lang="de-DE" dirty="0">
              <a:solidFill>
                <a:srgbClr val="00B050"/>
              </a:solidFill>
            </a:endParaRPr>
          </a:p>
        </p:txBody>
      </p:sp>
      <p:pic>
        <p:nvPicPr>
          <p:cNvPr id="4098" name="Picture 2"/>
          <p:cNvPicPr>
            <a:picLocks noChangeAspect="1" noChangeArrowheads="1"/>
          </p:cNvPicPr>
          <p:nvPr/>
        </p:nvPicPr>
        <p:blipFill>
          <a:blip r:embed="rId4" cstate="print"/>
          <a:srcRect/>
          <a:stretch>
            <a:fillRect/>
          </a:stretch>
        </p:blipFill>
        <p:spPr bwMode="auto">
          <a:xfrm>
            <a:off x="8484129" y="1793875"/>
            <a:ext cx="3373816" cy="2807154"/>
          </a:xfrm>
          <a:prstGeom prst="rect">
            <a:avLst/>
          </a:prstGeom>
          <a:noFill/>
          <a:ln w="9525">
            <a:noFill/>
            <a:miter lim="800000"/>
            <a:headEnd/>
            <a:tailEnd/>
          </a:ln>
        </p:spPr>
      </p:pic>
    </p:spTree>
    <p:extLst>
      <p:ext uri="{BB962C8B-B14F-4D97-AF65-F5344CB8AC3E}">
        <p14:creationId xmlns:p14="http://schemas.microsoft.com/office/powerpoint/2010/main" val="965784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11</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Arbeits- und Gesundheitsschutz  |  QM  |  Stand: 21.03.2023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175391" y="1514015"/>
            <a:ext cx="1707519" cy="461665"/>
          </a:xfrm>
          <a:prstGeom prst="rect">
            <a:avLst/>
          </a:prstGeom>
          <a:noFill/>
        </p:spPr>
        <p:txBody>
          <a:bodyPr wrap="none" rtlCol="0">
            <a:spAutoFit/>
          </a:bodyPr>
          <a:lstStyle/>
          <a:p>
            <a:r>
              <a:rPr lang="de-DE" sz="2400" b="1" dirty="0">
                <a:latin typeface="Arial" pitchFamily="34" charset="0"/>
                <a:cs typeface="Arial" pitchFamily="34" charset="0"/>
              </a:rPr>
              <a:t>Der Notruf</a:t>
            </a:r>
          </a:p>
        </p:txBody>
      </p:sp>
      <p:sp>
        <p:nvSpPr>
          <p:cNvPr id="6" name="Textfeld 5">
            <a:extLst>
              <a:ext uri="{FF2B5EF4-FFF2-40B4-BE49-F238E27FC236}">
                <a16:creationId xmlns:a16="http://schemas.microsoft.com/office/drawing/2014/main" id="{AC79860D-4359-409A-A6E9-6D5D78007A99}"/>
              </a:ext>
            </a:extLst>
          </p:cNvPr>
          <p:cNvSpPr txBox="1"/>
          <p:nvPr/>
        </p:nvSpPr>
        <p:spPr>
          <a:xfrm>
            <a:off x="1073791" y="2124210"/>
            <a:ext cx="6470735" cy="355481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dirty="0">
                <a:latin typeface="Arial" pitchFamily="34" charset="0"/>
                <a:cs typeface="Arial" pitchFamily="34" charset="0"/>
              </a:rPr>
              <a:t>Überblick über die Gesamtsituation verschaffen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Notrufnummer 112 </a:t>
            </a:r>
            <a:r>
              <a:rPr lang="de-DE" dirty="0">
                <a:solidFill>
                  <a:srgbClr val="00B050"/>
                </a:solidFill>
                <a:latin typeface="Arial" pitchFamily="34" charset="0"/>
                <a:cs typeface="Arial" pitchFamily="34" charset="0"/>
              </a:rPr>
              <a:t>(Feuer/ Unfall) </a:t>
            </a:r>
            <a:r>
              <a:rPr lang="de-DE" dirty="0">
                <a:latin typeface="Arial" pitchFamily="34" charset="0"/>
                <a:cs typeface="Arial" pitchFamily="34" charset="0"/>
              </a:rPr>
              <a:t>wählen (0-112)</a:t>
            </a:r>
          </a:p>
          <a:p>
            <a:pPr marL="285750" indent="-285750">
              <a:spcAft>
                <a:spcPts val="600"/>
              </a:spcAft>
              <a:buFont typeface="Arial" panose="020B0604020202020204" pitchFamily="34" charset="0"/>
              <a:buChar char="•"/>
            </a:pPr>
            <a:r>
              <a:rPr lang="de-DE" b="1" dirty="0">
                <a:solidFill>
                  <a:srgbClr val="00B050"/>
                </a:solidFill>
                <a:latin typeface="Arial" pitchFamily="34" charset="0"/>
                <a:cs typeface="Arial" pitchFamily="34" charset="0"/>
              </a:rPr>
              <a:t>Die 5 W-Fragen:</a:t>
            </a:r>
          </a:p>
          <a:p>
            <a:pPr marL="285750" indent="-285750">
              <a:spcAft>
                <a:spcPts val="600"/>
              </a:spcAft>
            </a:pPr>
            <a:r>
              <a:rPr lang="de-DE" dirty="0">
                <a:latin typeface="Arial" pitchFamily="34" charset="0"/>
                <a:cs typeface="Arial" pitchFamily="34" charset="0"/>
              </a:rPr>
              <a:t>	„</a:t>
            </a:r>
            <a:r>
              <a:rPr lang="de-DE" dirty="0">
                <a:solidFill>
                  <a:srgbClr val="C00000"/>
                </a:solidFill>
                <a:latin typeface="Arial" pitchFamily="34" charset="0"/>
                <a:cs typeface="Arial" pitchFamily="34" charset="0"/>
              </a:rPr>
              <a:t>Wo geschah es?</a:t>
            </a:r>
            <a:r>
              <a:rPr lang="de-DE" dirty="0">
                <a:latin typeface="Arial" pitchFamily="34" charset="0"/>
                <a:cs typeface="Arial" pitchFamily="34" charset="0"/>
              </a:rPr>
              <a:t>“</a:t>
            </a:r>
          </a:p>
          <a:p>
            <a:pPr marL="285750" indent="-285750">
              <a:spcAft>
                <a:spcPts val="600"/>
              </a:spcAft>
            </a:pPr>
            <a:r>
              <a:rPr lang="de-DE" dirty="0">
                <a:latin typeface="Arial" pitchFamily="34" charset="0"/>
                <a:cs typeface="Arial" pitchFamily="34" charset="0"/>
              </a:rPr>
              <a:t>	„</a:t>
            </a:r>
            <a:r>
              <a:rPr lang="de-DE" dirty="0">
                <a:solidFill>
                  <a:srgbClr val="C00000"/>
                </a:solidFill>
                <a:latin typeface="Arial" pitchFamily="34" charset="0"/>
                <a:cs typeface="Arial" pitchFamily="34" charset="0"/>
              </a:rPr>
              <a:t>Was geschah?</a:t>
            </a:r>
            <a:r>
              <a:rPr lang="de-DE" dirty="0">
                <a:latin typeface="Arial" pitchFamily="34" charset="0"/>
                <a:cs typeface="Arial" pitchFamily="34" charset="0"/>
              </a:rPr>
              <a:t>“</a:t>
            </a:r>
          </a:p>
          <a:p>
            <a:pPr marL="285750" indent="-285750">
              <a:spcAft>
                <a:spcPts val="600"/>
              </a:spcAft>
            </a:pPr>
            <a:r>
              <a:rPr lang="de-DE" dirty="0">
                <a:latin typeface="Arial" pitchFamily="34" charset="0"/>
                <a:cs typeface="Arial" pitchFamily="34" charset="0"/>
              </a:rPr>
              <a:t>	„</a:t>
            </a:r>
            <a:r>
              <a:rPr lang="de-DE" dirty="0">
                <a:solidFill>
                  <a:srgbClr val="C00000"/>
                </a:solidFill>
                <a:latin typeface="Arial" pitchFamily="34" charset="0"/>
                <a:cs typeface="Arial" pitchFamily="34" charset="0"/>
              </a:rPr>
              <a:t>Wie viele verletzte Personen?</a:t>
            </a:r>
            <a:r>
              <a:rPr lang="de-DE" dirty="0">
                <a:latin typeface="Arial" pitchFamily="34" charset="0"/>
                <a:cs typeface="Arial" pitchFamily="34" charset="0"/>
              </a:rPr>
              <a:t>“</a:t>
            </a:r>
          </a:p>
          <a:p>
            <a:pPr marL="285750" indent="-285750">
              <a:spcAft>
                <a:spcPts val="600"/>
              </a:spcAft>
            </a:pPr>
            <a:r>
              <a:rPr lang="de-DE" dirty="0">
                <a:latin typeface="Arial" pitchFamily="34" charset="0"/>
                <a:cs typeface="Arial" pitchFamily="34" charset="0"/>
              </a:rPr>
              <a:t>	„</a:t>
            </a:r>
            <a:r>
              <a:rPr lang="de-DE" dirty="0">
                <a:solidFill>
                  <a:srgbClr val="C00000"/>
                </a:solidFill>
                <a:latin typeface="Arial" pitchFamily="34" charset="0"/>
                <a:cs typeface="Arial" pitchFamily="34" charset="0"/>
              </a:rPr>
              <a:t>Welche Art von Verletzungen?</a:t>
            </a:r>
            <a:r>
              <a:rPr lang="de-DE" dirty="0">
                <a:latin typeface="Arial" pitchFamily="34" charset="0"/>
                <a:cs typeface="Arial" pitchFamily="34" charset="0"/>
              </a:rPr>
              <a:t>“</a:t>
            </a:r>
          </a:p>
          <a:p>
            <a:pPr marL="285750" indent="-285750">
              <a:spcAft>
                <a:spcPts val="600"/>
              </a:spcAft>
            </a:pPr>
            <a:r>
              <a:rPr lang="de-DE" dirty="0">
                <a:latin typeface="Arial" pitchFamily="34" charset="0"/>
                <a:cs typeface="Arial" pitchFamily="34" charset="0"/>
              </a:rPr>
              <a:t>	„</a:t>
            </a:r>
            <a:r>
              <a:rPr lang="de-DE" dirty="0">
                <a:solidFill>
                  <a:srgbClr val="C00000"/>
                </a:solidFill>
                <a:latin typeface="Arial" pitchFamily="34" charset="0"/>
                <a:cs typeface="Arial" pitchFamily="34" charset="0"/>
              </a:rPr>
              <a:t>Warten auf Rückfragen</a:t>
            </a:r>
            <a:r>
              <a:rPr lang="de-DE" dirty="0">
                <a:latin typeface="Arial" pitchFamily="34" charset="0"/>
                <a:cs typeface="Arial" pitchFamily="34" charset="0"/>
              </a:rPr>
              <a:t>“</a:t>
            </a:r>
          </a:p>
          <a:p>
            <a:pPr marL="285750" indent="-285750">
              <a:spcAft>
                <a:spcPts val="600"/>
              </a:spcAft>
              <a:buFont typeface="Arial" panose="020B0604020202020204" pitchFamily="34" charset="0"/>
              <a:buChar char="•"/>
            </a:pPr>
            <a:r>
              <a:rPr lang="de-DE" b="1" dirty="0">
                <a:latin typeface="Arial" pitchFamily="34" charset="0"/>
                <a:cs typeface="Arial" pitchFamily="34" charset="0"/>
              </a:rPr>
              <a:t>Das Gespräch wird von der Leitstelle beendet!</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Notrufnummer der Polizei: 110</a:t>
            </a:r>
          </a:p>
        </p:txBody>
      </p:sp>
      <p:pic>
        <p:nvPicPr>
          <p:cNvPr id="7172" name="Picture 4">
            <a:extLst>
              <a:ext uri="{FF2B5EF4-FFF2-40B4-BE49-F238E27FC236}">
                <a16:creationId xmlns:a16="http://schemas.microsoft.com/office/drawing/2014/main" id="{CA18B5A5-D5D7-4833-B9B0-41F121BFD356}"/>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rot="313910">
            <a:off x="6221079" y="2365273"/>
            <a:ext cx="5723269" cy="30848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57B60D11-2D07-4F3B-A639-11487DD4EDF1}"/>
              </a:ext>
            </a:extLst>
          </p:cNvPr>
          <p:cNvSpPr txBox="1"/>
          <p:nvPr/>
        </p:nvSpPr>
        <p:spPr>
          <a:xfrm>
            <a:off x="9206016" y="1400276"/>
            <a:ext cx="1979221" cy="369332"/>
          </a:xfrm>
          <a:prstGeom prst="rect">
            <a:avLst/>
          </a:prstGeom>
          <a:solidFill>
            <a:schemeClr val="bg1">
              <a:lumMod val="75000"/>
            </a:schemeClr>
          </a:solidFill>
        </p:spPr>
        <p:txBody>
          <a:bodyPr wrap="square" rtlCol="0">
            <a:spAutoFit/>
          </a:bodyPr>
          <a:lstStyle/>
          <a:p>
            <a:pPr algn="ctr"/>
            <a:r>
              <a:rPr lang="de-DE" dirty="0">
                <a:hlinkClick r:id="rId3"/>
              </a:rPr>
              <a:t>Hyperlink zum Bild</a:t>
            </a:r>
            <a:endParaRPr lang="de-DE" dirty="0"/>
          </a:p>
        </p:txBody>
      </p:sp>
    </p:spTree>
    <p:extLst>
      <p:ext uri="{BB962C8B-B14F-4D97-AF65-F5344CB8AC3E}">
        <p14:creationId xmlns:p14="http://schemas.microsoft.com/office/powerpoint/2010/main" val="3348730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12</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Arbeits- und Gesundheitsschutz  |  QM  |  Stand: 21.03.2023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11868" y="1157695"/>
            <a:ext cx="10932480" cy="461665"/>
          </a:xfrm>
          <a:prstGeom prst="rect">
            <a:avLst/>
          </a:prstGeom>
          <a:noFill/>
        </p:spPr>
        <p:txBody>
          <a:bodyPr wrap="none" rtlCol="0">
            <a:spAutoFit/>
          </a:bodyPr>
          <a:lstStyle/>
          <a:p>
            <a:r>
              <a:rPr lang="de-DE" sz="2400" b="1" dirty="0">
                <a:latin typeface="Arial" pitchFamily="34" charset="0"/>
                <a:cs typeface="Arial" pitchFamily="34" charset="0"/>
              </a:rPr>
              <a:t>Verhaltensregeln zur Vermeidung von Stolper-, Rutsch- und Sturzunfällen</a:t>
            </a:r>
          </a:p>
        </p:txBody>
      </p:sp>
      <p:sp>
        <p:nvSpPr>
          <p:cNvPr id="6" name="Textfeld 5">
            <a:extLst>
              <a:ext uri="{FF2B5EF4-FFF2-40B4-BE49-F238E27FC236}">
                <a16:creationId xmlns:a16="http://schemas.microsoft.com/office/drawing/2014/main" id="{AC79860D-4359-409A-A6E9-6D5D78007A99}"/>
              </a:ext>
            </a:extLst>
          </p:cNvPr>
          <p:cNvSpPr txBox="1"/>
          <p:nvPr/>
        </p:nvSpPr>
        <p:spPr>
          <a:xfrm>
            <a:off x="1075242" y="1850193"/>
            <a:ext cx="7167421" cy="473975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Sauberkeit und Ordnung am Arbeitsplatz </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Hektik und Zeitdruck vermeiden</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Je nach Einsatzbereich das richtige Schuhwerk tragen (mind. fester Halt am Fuß, flacher Absatz, rutschfeste Sohle)</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Aufmerksam auf Wegen laufen, am Treppengeländer festhalten</a:t>
            </a:r>
          </a:p>
          <a:p>
            <a:pPr marL="285750" lvl="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Verkehrswege sind frei, sicher und benutzbar zu halten (Witterungseinflüsse beachten)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Bei schlechter Sicht die Beleuchtung einschalten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Nur geeignete Hilfsmittel (Tritte, Leitern) benutzen</a:t>
            </a:r>
            <a:r>
              <a:rPr lang="de-DE" dirty="0">
                <a:solidFill>
                  <a:srgbClr val="00B050"/>
                </a:solidFill>
                <a:latin typeface="Arial" pitchFamily="34" charset="0"/>
                <a:cs typeface="Arial" pitchFamily="34" charset="0"/>
              </a:rPr>
              <a:t>, um z.B. etwas aus dem Regal/ Schrank zu nehmen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Leitern und Tritte jährlich auf ihren ordnungsgemäßen Zustand prüfen (Sicht- und Funktionsprüfung). </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Checkliste im QM-Downloadarchiv</a:t>
            </a:r>
            <a:r>
              <a:rPr lang="de-DE" dirty="0">
                <a:latin typeface="Arial" pitchFamily="34" charset="0"/>
                <a:cs typeface="Arial" pitchFamily="34" charset="0"/>
              </a:rPr>
              <a:t>:</a:t>
            </a:r>
            <a:br>
              <a:rPr lang="de-DE" dirty="0">
                <a:latin typeface="Arial" pitchFamily="34" charset="0"/>
                <a:cs typeface="Arial" pitchFamily="34" charset="0"/>
              </a:rPr>
            </a:br>
            <a:r>
              <a:rPr lang="de-DE" sz="1400" dirty="0">
                <a:latin typeface="Arial" pitchFamily="34" charset="0"/>
                <a:cs typeface="Arial" pitchFamily="34" charset="0"/>
              </a:rPr>
              <a:t>01 Vorgabedokumente - Arbeitssicherheit-Gesundheitsschutz - Checkliste zur Überprüfung von Leitern und Tritten</a:t>
            </a:r>
          </a:p>
        </p:txBody>
      </p:sp>
      <p:pic>
        <p:nvPicPr>
          <p:cNvPr id="3074" name="Picture 2" descr="Stufe statt Sprosse">
            <a:extLst>
              <a:ext uri="{FF2B5EF4-FFF2-40B4-BE49-F238E27FC236}">
                <a16:creationId xmlns:a16="http://schemas.microsoft.com/office/drawing/2014/main" id="{E272F134-D4B5-4116-A6B0-EC09F96ABEB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81611" y="2518190"/>
            <a:ext cx="3423421" cy="237985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D400D54A-3F6D-4B25-9C51-0E2384CE2397}"/>
              </a:ext>
            </a:extLst>
          </p:cNvPr>
          <p:cNvSpPr txBox="1"/>
          <p:nvPr/>
        </p:nvSpPr>
        <p:spPr>
          <a:xfrm>
            <a:off x="9502073" y="1850193"/>
            <a:ext cx="1979221" cy="369332"/>
          </a:xfrm>
          <a:prstGeom prst="rect">
            <a:avLst/>
          </a:prstGeom>
          <a:solidFill>
            <a:schemeClr val="bg1">
              <a:lumMod val="75000"/>
            </a:schemeClr>
          </a:solidFill>
        </p:spPr>
        <p:txBody>
          <a:bodyPr wrap="square" rtlCol="0">
            <a:spAutoFit/>
          </a:bodyPr>
          <a:lstStyle/>
          <a:p>
            <a:pPr algn="ctr"/>
            <a:r>
              <a:rPr lang="de-DE" dirty="0">
                <a:hlinkClick r:id="rId3"/>
              </a:rPr>
              <a:t>Hyperlink zum Bild</a:t>
            </a:r>
            <a:endParaRPr lang="de-DE" dirty="0"/>
          </a:p>
        </p:txBody>
      </p:sp>
    </p:spTree>
    <p:extLst>
      <p:ext uri="{BB962C8B-B14F-4D97-AF65-F5344CB8AC3E}">
        <p14:creationId xmlns:p14="http://schemas.microsoft.com/office/powerpoint/2010/main" val="1262034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13</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Arbeits- und Gesundheitsschutz  |  QM  |  Stand: 21.03.2023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218934" y="1173603"/>
            <a:ext cx="3788217" cy="461665"/>
          </a:xfrm>
          <a:prstGeom prst="rect">
            <a:avLst/>
          </a:prstGeom>
          <a:noFill/>
        </p:spPr>
        <p:txBody>
          <a:bodyPr wrap="none" rtlCol="0">
            <a:spAutoFit/>
          </a:bodyPr>
          <a:lstStyle/>
          <a:p>
            <a:r>
              <a:rPr lang="de-DE" sz="2400" b="1" dirty="0">
                <a:latin typeface="Arial" pitchFamily="34" charset="0"/>
                <a:cs typeface="Arial" pitchFamily="34" charset="0"/>
              </a:rPr>
              <a:t>Sauberkeit und Ordnung</a:t>
            </a:r>
          </a:p>
        </p:txBody>
      </p:sp>
      <p:sp>
        <p:nvSpPr>
          <p:cNvPr id="6" name="Textfeld 5">
            <a:extLst>
              <a:ext uri="{FF2B5EF4-FFF2-40B4-BE49-F238E27FC236}">
                <a16:creationId xmlns:a16="http://schemas.microsoft.com/office/drawing/2014/main" id="{AC79860D-4359-409A-A6E9-6D5D78007A99}"/>
              </a:ext>
            </a:extLst>
          </p:cNvPr>
          <p:cNvSpPr txBox="1"/>
          <p:nvPr/>
        </p:nvSpPr>
        <p:spPr>
          <a:xfrm>
            <a:off x="1314184" y="1752267"/>
            <a:ext cx="7768312" cy="463203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dirty="0">
                <a:latin typeface="Arial" pitchFamily="34" charset="0"/>
                <a:cs typeface="Arial" pitchFamily="34" charset="0"/>
              </a:rPr>
              <a:t>Unachtsamkeit oder Unordnung am Arbeitsplatz sind häufig die Ursache von Unfällen. Hierdurch entstehen erhebliche Gefahren, die alle Beschäftigten betreffen können.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Herumliegende Kabel, Gegenstände oder Materialien sowie offen stehende Schubladen und Türen von Schreibtischen und Schränken erhöhen die Stolper- und Verletzungsgefahr.</a:t>
            </a:r>
          </a:p>
          <a:p>
            <a:pPr marL="285750" indent="-285750">
              <a:spcAft>
                <a:spcPts val="600"/>
              </a:spcAft>
              <a:buFont typeface="Arial" panose="020B0604020202020204" pitchFamily="34" charset="0"/>
              <a:buChar char="•"/>
            </a:pPr>
            <a:r>
              <a:rPr lang="de-DE" dirty="0">
                <a:latin typeface="Arial" pitchFamily="34" charset="0"/>
                <a:cs typeface="Arial" pitchFamily="34" charset="0"/>
              </a:rPr>
              <a:t>Verkehrswege und Fluchtwege sind keine Lagerflächen. Fluchttüren sind zwingend freizuhalten!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Feuchtigkeit, auslaufende Flüssigkeit und ölhaltige Stoffe sind mit geeigneten Maßnahmen zu beseitigen. Warnzeichen verwenden, wo der Boden nass ist und alternative Wege schaffen</a:t>
            </a:r>
            <a:r>
              <a:rPr lang="de-DE" dirty="0">
                <a:solidFill>
                  <a:srgbClr val="00B050"/>
                </a:solidFill>
                <a:latin typeface="Arial" pitchFamily="34" charset="0"/>
                <a:cs typeface="Arial" pitchFamily="34" charset="0"/>
              </a:rPr>
              <a:t>. </a:t>
            </a:r>
          </a:p>
          <a:p>
            <a:pPr marL="285750" indent="-285750">
              <a:spcAft>
                <a:spcPts val="600"/>
              </a:spcAft>
              <a:buFont typeface="Arial" panose="020B0604020202020204" pitchFamily="34" charset="0"/>
              <a:buChar char="•"/>
            </a:pPr>
            <a:r>
              <a:rPr lang="de-DE" b="1" dirty="0">
                <a:solidFill>
                  <a:srgbClr val="C00000"/>
                </a:solidFill>
                <a:latin typeface="Arial" pitchFamily="34" charset="0"/>
                <a:cs typeface="Arial" pitchFamily="34" charset="0"/>
              </a:rPr>
              <a:t>Für Sauberkeit und Ordnung ist JEDER verantwortlich!</a:t>
            </a:r>
          </a:p>
          <a:p>
            <a:pPr marL="285750" indent="-285750">
              <a:buFont typeface="Arial" panose="020B0604020202020204" pitchFamily="34" charset="0"/>
              <a:buChar char="•"/>
            </a:pPr>
            <a:r>
              <a:rPr lang="de-DE" sz="1800" b="1" dirty="0">
                <a:latin typeface="Arial" pitchFamily="34" charset="0"/>
                <a:cs typeface="Arial" pitchFamily="34" charset="0"/>
              </a:rPr>
              <a:t>Mitgeltende Dokumente:</a:t>
            </a:r>
            <a:br>
              <a:rPr lang="de-DE" sz="1800" b="1" dirty="0">
                <a:latin typeface="Arial" pitchFamily="34" charset="0"/>
                <a:cs typeface="Arial" pitchFamily="34" charset="0"/>
              </a:rPr>
            </a:br>
            <a:r>
              <a:rPr lang="de-DE" sz="1800" dirty="0">
                <a:latin typeface="Arial" pitchFamily="34" charset="0"/>
                <a:cs typeface="Arial" pitchFamily="34" charset="0"/>
              </a:rPr>
              <a:t>Arbeitsanweisung AA 02 Sauberkeit &amp; Hygiene</a:t>
            </a:r>
          </a:p>
          <a:p>
            <a:pPr marL="285750" indent="-285750">
              <a:buClr>
                <a:schemeClr val="bg1"/>
              </a:buClr>
              <a:buFont typeface="Arial" panose="020B0604020202020204" pitchFamily="34" charset="0"/>
              <a:buChar char="•"/>
            </a:pPr>
            <a:r>
              <a:rPr lang="de-DE" sz="1800" dirty="0">
                <a:solidFill>
                  <a:srgbClr val="00B050"/>
                </a:solidFill>
                <a:latin typeface="Arial" pitchFamily="34" charset="0"/>
                <a:cs typeface="Arial" pitchFamily="34" charset="0"/>
              </a:rPr>
              <a:t>QMF </a:t>
            </a:r>
            <a:r>
              <a:rPr lang="de-DE" dirty="0">
                <a:solidFill>
                  <a:srgbClr val="00B050"/>
                </a:solidFill>
                <a:latin typeface="Arial" pitchFamily="34" charset="0"/>
                <a:cs typeface="Arial" pitchFamily="34" charset="0"/>
              </a:rPr>
              <a:t>2</a:t>
            </a:r>
            <a:r>
              <a:rPr lang="de-DE" sz="1800" dirty="0">
                <a:solidFill>
                  <a:srgbClr val="00B050"/>
                </a:solidFill>
                <a:latin typeface="Arial" pitchFamily="34" charset="0"/>
                <a:cs typeface="Arial" pitchFamily="34" charset="0"/>
              </a:rPr>
              <a:t>a Desinfektionsplan Hygieneplan</a:t>
            </a:r>
          </a:p>
        </p:txBody>
      </p:sp>
      <p:sp>
        <p:nvSpPr>
          <p:cNvPr id="8" name="Textfeld 7">
            <a:extLst>
              <a:ext uri="{FF2B5EF4-FFF2-40B4-BE49-F238E27FC236}">
                <a16:creationId xmlns:a16="http://schemas.microsoft.com/office/drawing/2014/main" id="{04C1C4BA-727B-4A5A-8267-0BC075519259}"/>
              </a:ext>
            </a:extLst>
          </p:cNvPr>
          <p:cNvSpPr txBox="1"/>
          <p:nvPr/>
        </p:nvSpPr>
        <p:spPr>
          <a:xfrm>
            <a:off x="9016688" y="814693"/>
            <a:ext cx="2276543" cy="369332"/>
          </a:xfrm>
          <a:prstGeom prst="rect">
            <a:avLst/>
          </a:prstGeom>
          <a:solidFill>
            <a:schemeClr val="bg1">
              <a:lumMod val="75000"/>
            </a:schemeClr>
          </a:solidFill>
        </p:spPr>
        <p:txBody>
          <a:bodyPr wrap="square" rtlCol="0">
            <a:spAutoFit/>
          </a:bodyPr>
          <a:lstStyle/>
          <a:p>
            <a:pPr algn="ctr"/>
            <a:r>
              <a:rPr lang="de-DE" dirty="0">
                <a:solidFill>
                  <a:srgbClr val="00B050"/>
                </a:solidFill>
                <a:hlinkClick r:id="rId2">
                  <a:extLst>
                    <a:ext uri="{A12FA001-AC4F-418D-AE19-62706E023703}">
                      <ahyp:hlinkClr xmlns:ahyp="http://schemas.microsoft.com/office/drawing/2018/hyperlinkcolor" val="tx"/>
                    </a:ext>
                  </a:extLst>
                </a:hlinkClick>
              </a:rPr>
              <a:t>Hyperlink zum Bild</a:t>
            </a:r>
            <a:endParaRPr lang="de-DE" dirty="0">
              <a:solidFill>
                <a:srgbClr val="00B050"/>
              </a:solidFill>
            </a:endParaRPr>
          </a:p>
        </p:txBody>
      </p:sp>
      <p:pic>
        <p:nvPicPr>
          <p:cNvPr id="12" name="Grafik 11">
            <a:extLst>
              <a:ext uri="{FF2B5EF4-FFF2-40B4-BE49-F238E27FC236}">
                <a16:creationId xmlns:a16="http://schemas.microsoft.com/office/drawing/2014/main" id="{0D1FC20A-2CA0-2917-B61F-C7930F29E909}"/>
              </a:ext>
            </a:extLst>
          </p:cNvPr>
          <p:cNvPicPr>
            <a:picLocks noChangeAspect="1"/>
          </p:cNvPicPr>
          <p:nvPr/>
        </p:nvPicPr>
        <p:blipFill rotWithShape="1">
          <a:blip r:embed="rId3"/>
          <a:srcRect r="20778"/>
          <a:stretch/>
        </p:blipFill>
        <p:spPr>
          <a:xfrm>
            <a:off x="8703372" y="1482307"/>
            <a:ext cx="3107627" cy="2232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6034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14</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Arbeits- und Gesundheitsschutz  |  QM  |  Stand: 21.03.2023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49116" y="1142282"/>
            <a:ext cx="6582699" cy="461665"/>
          </a:xfrm>
          <a:prstGeom prst="rect">
            <a:avLst/>
          </a:prstGeom>
          <a:noFill/>
        </p:spPr>
        <p:txBody>
          <a:bodyPr wrap="none" rtlCol="0">
            <a:spAutoFit/>
          </a:bodyPr>
          <a:lstStyle/>
          <a:p>
            <a:r>
              <a:rPr lang="de-DE" sz="2400" b="1" dirty="0">
                <a:latin typeface="Arial" pitchFamily="34" charset="0"/>
                <a:cs typeface="Arial" pitchFamily="34" charset="0"/>
              </a:rPr>
              <a:t>Verhaltensregeln Alkohol, Drogen, Rauchen</a:t>
            </a:r>
          </a:p>
        </p:txBody>
      </p:sp>
      <p:sp>
        <p:nvSpPr>
          <p:cNvPr id="6" name="Textfeld 5">
            <a:extLst>
              <a:ext uri="{FF2B5EF4-FFF2-40B4-BE49-F238E27FC236}">
                <a16:creationId xmlns:a16="http://schemas.microsoft.com/office/drawing/2014/main" id="{AC79860D-4359-409A-A6E9-6D5D78007A99}"/>
              </a:ext>
            </a:extLst>
          </p:cNvPr>
          <p:cNvSpPr txBox="1"/>
          <p:nvPr/>
        </p:nvSpPr>
        <p:spPr>
          <a:xfrm>
            <a:off x="1049116" y="1854243"/>
            <a:ext cx="7589577" cy="463203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dirty="0">
                <a:latin typeface="Arial" pitchFamily="34" charset="0"/>
                <a:cs typeface="Arial" pitchFamily="34" charset="0"/>
              </a:rPr>
              <a:t>Da Konsumenten von Alkohol, Drogen und sonstige berauschende Mittel nicht nur sich, sondern auch andere gefährden, muss eine eventuell aufgenommene Beschäftigung sofort abgebrochen werden. Der Berauschte ist vom Unternehmer mit einer Begleitperson nach Hause zu entlassen. Es besteht kein Entschädigungsanspruch für die nicht geleistete Arbeitszeit.</a:t>
            </a:r>
          </a:p>
          <a:p>
            <a:pPr marL="285750" indent="-285750">
              <a:spcAft>
                <a:spcPts val="600"/>
              </a:spcAft>
              <a:buFont typeface="Arial" panose="020B0604020202020204" pitchFamily="34" charset="0"/>
              <a:buChar char="•"/>
            </a:pPr>
            <a:r>
              <a:rPr lang="de-DE" dirty="0">
                <a:latin typeface="Arial" pitchFamily="34" charset="0"/>
                <a:cs typeface="Arial" pitchFamily="34" charset="0"/>
              </a:rPr>
              <a:t>Die Unfallversicherung kann Leistungen verweigern, wenn sich Unfälle aufgrund von Alkohol- und Drogenkonsum ereignen.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Kein Versicherungsschutz bei Wegeunfall unter Alkohol- und Drogeneinfluss.</a:t>
            </a:r>
          </a:p>
          <a:p>
            <a:pPr marL="285750" indent="-285750">
              <a:spcAft>
                <a:spcPts val="600"/>
              </a:spcAft>
              <a:buFont typeface="Arial" panose="020B0604020202020204" pitchFamily="34" charset="0"/>
              <a:buChar char="•"/>
            </a:pPr>
            <a:r>
              <a:rPr lang="de-DE" dirty="0">
                <a:latin typeface="Arial" pitchFamily="34" charset="0"/>
                <a:cs typeface="Arial" pitchFamily="34" charset="0"/>
              </a:rPr>
              <a:t>Beachten Sie die Rauchverbote, rauchen Sie nur in ausgewiesenen Raucherzonen.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Jeder Arbeitnehmer hat Anspruch auf einen rauchfreien Arbeitsplatz.</a:t>
            </a:r>
          </a:p>
          <a:p>
            <a:pPr marL="285750" indent="-285750">
              <a:spcAft>
                <a:spcPts val="600"/>
              </a:spcAft>
              <a:buFont typeface="Arial" panose="020B0604020202020204" pitchFamily="34" charset="0"/>
              <a:buChar char="•"/>
            </a:pPr>
            <a:r>
              <a:rPr lang="de-DE" b="1" dirty="0">
                <a:solidFill>
                  <a:srgbClr val="C00000"/>
                </a:solidFill>
                <a:latin typeface="Arial" pitchFamily="34" charset="0"/>
                <a:cs typeface="Arial" pitchFamily="34" charset="0"/>
              </a:rPr>
              <a:t>ACHTUNG</a:t>
            </a:r>
            <a:r>
              <a:rPr lang="de-DE" dirty="0">
                <a:latin typeface="Arial" pitchFamily="34" charset="0"/>
                <a:cs typeface="Arial" pitchFamily="34" charset="0"/>
              </a:rPr>
              <a:t>: Raucherpausen und der Weg zu einer Raucherecke sind NICHT versichert!</a:t>
            </a:r>
          </a:p>
        </p:txBody>
      </p:sp>
      <p:sp>
        <p:nvSpPr>
          <p:cNvPr id="8" name="Textfeld 7">
            <a:extLst>
              <a:ext uri="{FF2B5EF4-FFF2-40B4-BE49-F238E27FC236}">
                <a16:creationId xmlns:a16="http://schemas.microsoft.com/office/drawing/2014/main" id="{9A50ED2B-CFC2-49DA-91DF-F3FC02763132}"/>
              </a:ext>
            </a:extLst>
          </p:cNvPr>
          <p:cNvSpPr txBox="1"/>
          <p:nvPr/>
        </p:nvSpPr>
        <p:spPr>
          <a:xfrm>
            <a:off x="8858250" y="1234615"/>
            <a:ext cx="2162175" cy="369332"/>
          </a:xfrm>
          <a:prstGeom prst="rect">
            <a:avLst/>
          </a:prstGeom>
          <a:solidFill>
            <a:schemeClr val="bg1">
              <a:lumMod val="75000"/>
            </a:schemeClr>
          </a:solidFill>
        </p:spPr>
        <p:txBody>
          <a:bodyPr wrap="square" rtlCol="0">
            <a:spAutoFit/>
          </a:bodyPr>
          <a:lstStyle/>
          <a:p>
            <a:pPr algn="ctr"/>
            <a:r>
              <a:rPr lang="de-DE" dirty="0">
                <a:solidFill>
                  <a:srgbClr val="00B050"/>
                </a:solidFill>
                <a:hlinkClick r:id="rId2">
                  <a:extLst>
                    <a:ext uri="{A12FA001-AC4F-418D-AE19-62706E023703}">
                      <ahyp:hlinkClr xmlns:ahyp="http://schemas.microsoft.com/office/drawing/2018/hyperlinkcolor" val="tx"/>
                    </a:ext>
                  </a:extLst>
                </a:hlinkClick>
              </a:rPr>
              <a:t>Hyperlink zum Bild</a:t>
            </a:r>
            <a:endParaRPr lang="de-DE" dirty="0">
              <a:solidFill>
                <a:srgbClr val="00B050"/>
              </a:solidFill>
            </a:endParaRPr>
          </a:p>
        </p:txBody>
      </p:sp>
      <p:pic>
        <p:nvPicPr>
          <p:cNvPr id="11" name="Grafik 10">
            <a:extLst>
              <a:ext uri="{FF2B5EF4-FFF2-40B4-BE49-F238E27FC236}">
                <a16:creationId xmlns:a16="http://schemas.microsoft.com/office/drawing/2014/main" id="{6DCBEC32-5E8F-55B0-130B-A2E440F96B4F}"/>
              </a:ext>
            </a:extLst>
          </p:cNvPr>
          <p:cNvPicPr>
            <a:picLocks noChangeAspect="1"/>
          </p:cNvPicPr>
          <p:nvPr/>
        </p:nvPicPr>
        <p:blipFill>
          <a:blip r:embed="rId3"/>
          <a:stretch>
            <a:fillRect/>
          </a:stretch>
        </p:blipFill>
        <p:spPr>
          <a:xfrm>
            <a:off x="9011222" y="2247900"/>
            <a:ext cx="2607569" cy="2805112"/>
          </a:xfrm>
          <a:prstGeom prst="rect">
            <a:avLst/>
          </a:prstGeom>
        </p:spPr>
      </p:pic>
    </p:spTree>
    <p:extLst>
      <p:ext uri="{BB962C8B-B14F-4D97-AF65-F5344CB8AC3E}">
        <p14:creationId xmlns:p14="http://schemas.microsoft.com/office/powerpoint/2010/main" val="2243652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15</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Arbeits- und Gesundheitsschutz  |  QM  |  Stand: 21.03.2023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62179" y="1248404"/>
            <a:ext cx="4081567" cy="461665"/>
          </a:xfrm>
          <a:prstGeom prst="rect">
            <a:avLst/>
          </a:prstGeom>
          <a:noFill/>
        </p:spPr>
        <p:txBody>
          <a:bodyPr wrap="none" rtlCol="0">
            <a:spAutoFit/>
          </a:bodyPr>
          <a:lstStyle/>
          <a:p>
            <a:r>
              <a:rPr lang="de-DE" sz="2400" b="1" dirty="0">
                <a:latin typeface="Arial" pitchFamily="34" charset="0"/>
                <a:cs typeface="Arial" pitchFamily="34" charset="0"/>
              </a:rPr>
              <a:t>Sicherheitskennzeichnung</a:t>
            </a:r>
          </a:p>
        </p:txBody>
      </p:sp>
      <p:sp>
        <p:nvSpPr>
          <p:cNvPr id="6" name="Textfeld 5">
            <a:extLst>
              <a:ext uri="{FF2B5EF4-FFF2-40B4-BE49-F238E27FC236}">
                <a16:creationId xmlns:a16="http://schemas.microsoft.com/office/drawing/2014/main" id="{AC79860D-4359-409A-A6E9-6D5D78007A99}"/>
              </a:ext>
            </a:extLst>
          </p:cNvPr>
          <p:cNvSpPr txBox="1"/>
          <p:nvPr/>
        </p:nvSpPr>
        <p:spPr>
          <a:xfrm>
            <a:off x="1062179" y="1867034"/>
            <a:ext cx="6383650" cy="3123932"/>
          </a:xfrm>
          <a:prstGeom prst="rect">
            <a:avLst/>
          </a:prstGeom>
          <a:noFill/>
        </p:spPr>
        <p:txBody>
          <a:bodyPr wrap="square" rtlCol="0">
            <a:spAutoFit/>
          </a:bodyPr>
          <a:lstStyle/>
          <a:p>
            <a:pPr>
              <a:spcAft>
                <a:spcPts val="600"/>
              </a:spcAft>
            </a:pPr>
            <a:r>
              <a:rPr lang="de-DE" dirty="0">
                <a:latin typeface="Arial" pitchFamily="34" charset="0"/>
                <a:cs typeface="Arial" pitchFamily="34" charset="0"/>
              </a:rPr>
              <a:t>Zweck: Schnell und unmissverständlich auf</a:t>
            </a:r>
            <a:br>
              <a:rPr lang="de-DE" dirty="0">
                <a:latin typeface="Arial" pitchFamily="34" charset="0"/>
                <a:cs typeface="Arial" pitchFamily="34" charset="0"/>
              </a:rPr>
            </a:br>
            <a:r>
              <a:rPr lang="de-DE" dirty="0">
                <a:latin typeface="Arial" pitchFamily="34" charset="0"/>
                <a:cs typeface="Arial" pitchFamily="34" charset="0"/>
              </a:rPr>
              <a:t>Gefahren oder Gebote hinweisen.</a:t>
            </a:r>
          </a:p>
          <a:p>
            <a:pPr>
              <a:spcAft>
                <a:spcPts val="600"/>
              </a:spcAft>
            </a:pPr>
            <a:r>
              <a:rPr lang="de-DE" dirty="0">
                <a:latin typeface="Arial" pitchFamily="34" charset="0"/>
                <a:cs typeface="Arial" pitchFamily="34" charset="0"/>
              </a:rPr>
              <a:t>Es gibt</a:t>
            </a:r>
          </a:p>
          <a:p>
            <a:pPr marL="285750" indent="-285750">
              <a:spcAft>
                <a:spcPts val="600"/>
              </a:spcAft>
              <a:buFont typeface="Arial" panose="020B0604020202020204" pitchFamily="34" charset="0"/>
              <a:buChar char="•"/>
            </a:pPr>
            <a:r>
              <a:rPr lang="de-DE" dirty="0">
                <a:latin typeface="Arial" pitchFamily="34" charset="0"/>
                <a:cs typeface="Arial" pitchFamily="34" charset="0"/>
              </a:rPr>
              <a:t>rote Brandschutzzeichen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rote Verbotszeichen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gelbe Warnzeichen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blaue Gebotszeichen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grüne Rettungszeichen</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Kennzeichnung von Gefahrstoffen</a:t>
            </a:r>
          </a:p>
        </p:txBody>
      </p:sp>
      <p:pic>
        <p:nvPicPr>
          <p:cNvPr id="3074" name="Picture 2">
            <a:extLst>
              <a:ext uri="{FF2B5EF4-FFF2-40B4-BE49-F238E27FC236}">
                <a16:creationId xmlns:a16="http://schemas.microsoft.com/office/drawing/2014/main" id="{E272F134-D4B5-4116-A6B0-EC09F96ABE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rot="772694">
            <a:off x="5867518" y="1358050"/>
            <a:ext cx="5257564" cy="32859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Textfeld 7">
            <a:extLst>
              <a:ext uri="{FF2B5EF4-FFF2-40B4-BE49-F238E27FC236}">
                <a16:creationId xmlns:a16="http://schemas.microsoft.com/office/drawing/2014/main" id="{ADF6D65A-B447-454F-BC8C-6240ED6CF37C}"/>
              </a:ext>
            </a:extLst>
          </p:cNvPr>
          <p:cNvSpPr txBox="1"/>
          <p:nvPr/>
        </p:nvSpPr>
        <p:spPr>
          <a:xfrm>
            <a:off x="9481348" y="585267"/>
            <a:ext cx="1979221" cy="369332"/>
          </a:xfrm>
          <a:prstGeom prst="rect">
            <a:avLst/>
          </a:prstGeom>
          <a:solidFill>
            <a:schemeClr val="bg1">
              <a:lumMod val="75000"/>
            </a:schemeClr>
          </a:solidFill>
        </p:spPr>
        <p:txBody>
          <a:bodyPr wrap="square" rtlCol="0">
            <a:spAutoFit/>
          </a:bodyPr>
          <a:lstStyle/>
          <a:p>
            <a:pPr algn="ctr"/>
            <a:r>
              <a:rPr lang="de-DE" dirty="0">
                <a:hlinkClick r:id="rId3"/>
              </a:rPr>
              <a:t>Hyperlink zum Bild</a:t>
            </a:r>
            <a:endParaRPr lang="de-DE" dirty="0"/>
          </a:p>
        </p:txBody>
      </p:sp>
      <p:pic>
        <p:nvPicPr>
          <p:cNvPr id="7" name="Grafik 6">
            <a:extLst>
              <a:ext uri="{FF2B5EF4-FFF2-40B4-BE49-F238E27FC236}">
                <a16:creationId xmlns:a16="http://schemas.microsoft.com/office/drawing/2014/main" id="{385787DA-881B-7149-F0DE-718838B3C641}"/>
              </a:ext>
            </a:extLst>
          </p:cNvPr>
          <p:cNvPicPr>
            <a:picLocks noChangeAspect="1"/>
          </p:cNvPicPr>
          <p:nvPr/>
        </p:nvPicPr>
        <p:blipFill>
          <a:blip r:embed="rId4"/>
          <a:stretch>
            <a:fillRect/>
          </a:stretch>
        </p:blipFill>
        <p:spPr>
          <a:xfrm rot="1000768">
            <a:off x="4884946" y="5022582"/>
            <a:ext cx="2685517" cy="14471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Textfeld 8">
            <a:extLst>
              <a:ext uri="{FF2B5EF4-FFF2-40B4-BE49-F238E27FC236}">
                <a16:creationId xmlns:a16="http://schemas.microsoft.com/office/drawing/2014/main" id="{279B7C6F-B3DF-6FF7-F302-57CD12172BEC}"/>
              </a:ext>
            </a:extLst>
          </p:cNvPr>
          <p:cNvSpPr txBox="1"/>
          <p:nvPr/>
        </p:nvSpPr>
        <p:spPr>
          <a:xfrm>
            <a:off x="1600433" y="5859859"/>
            <a:ext cx="2007592" cy="369332"/>
          </a:xfrm>
          <a:prstGeom prst="rect">
            <a:avLst/>
          </a:prstGeom>
          <a:solidFill>
            <a:schemeClr val="bg1">
              <a:lumMod val="85000"/>
            </a:schemeClr>
          </a:solidFill>
        </p:spPr>
        <p:txBody>
          <a:bodyPr wrap="square" rtlCol="0">
            <a:spAutoFit/>
          </a:bodyPr>
          <a:lstStyle/>
          <a:p>
            <a:r>
              <a:rPr lang="de-DE" dirty="0">
                <a:solidFill>
                  <a:srgbClr val="00B050"/>
                </a:solidFill>
                <a:hlinkClick r:id="rId5">
                  <a:extLst>
                    <a:ext uri="{A12FA001-AC4F-418D-AE19-62706E023703}">
                      <ahyp:hlinkClr xmlns:ahyp="http://schemas.microsoft.com/office/drawing/2018/hyperlinkcolor" val="tx"/>
                    </a:ext>
                  </a:extLst>
                </a:hlinkClick>
              </a:rPr>
              <a:t>Hyperlink zum Bild</a:t>
            </a:r>
            <a:endParaRPr lang="de-DE" dirty="0">
              <a:solidFill>
                <a:srgbClr val="00B050"/>
              </a:solidFill>
            </a:endParaRPr>
          </a:p>
        </p:txBody>
      </p:sp>
    </p:spTree>
    <p:extLst>
      <p:ext uri="{BB962C8B-B14F-4D97-AF65-F5344CB8AC3E}">
        <p14:creationId xmlns:p14="http://schemas.microsoft.com/office/powerpoint/2010/main" val="3728306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16</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Arbeits- und Gesundheitsschutz  |  QM  |  Stand: 21.03.2023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957677" y="1107616"/>
            <a:ext cx="5383205" cy="461665"/>
          </a:xfrm>
          <a:prstGeom prst="rect">
            <a:avLst/>
          </a:prstGeom>
          <a:noFill/>
        </p:spPr>
        <p:txBody>
          <a:bodyPr wrap="none" rtlCol="0">
            <a:spAutoFit/>
          </a:bodyPr>
          <a:lstStyle/>
          <a:p>
            <a:r>
              <a:rPr lang="de-DE" sz="2400" b="1" dirty="0">
                <a:latin typeface="Arial" pitchFamily="34" charset="0"/>
                <a:cs typeface="Arial" pitchFamily="34" charset="0"/>
              </a:rPr>
              <a:t>Sicherer Umgang mit Gefahrstoffen</a:t>
            </a:r>
          </a:p>
        </p:txBody>
      </p:sp>
      <p:sp>
        <p:nvSpPr>
          <p:cNvPr id="6" name="Textfeld 5">
            <a:extLst>
              <a:ext uri="{FF2B5EF4-FFF2-40B4-BE49-F238E27FC236}">
                <a16:creationId xmlns:a16="http://schemas.microsoft.com/office/drawing/2014/main" id="{AC79860D-4359-409A-A6E9-6D5D78007A99}"/>
              </a:ext>
            </a:extLst>
          </p:cNvPr>
          <p:cNvSpPr txBox="1"/>
          <p:nvPr/>
        </p:nvSpPr>
        <p:spPr>
          <a:xfrm>
            <a:off x="993730" y="1569281"/>
            <a:ext cx="7167420" cy="498598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dirty="0">
                <a:latin typeface="Arial" pitchFamily="34" charset="0"/>
                <a:cs typeface="Arial" pitchFamily="34" charset="0"/>
              </a:rPr>
              <a:t>Gefahrstoffe sind an den Gefahrensymbolen auf der Verpackung und auf dem Sicherheitsdatenblatt zu erkennen.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Der Umgang wird durch das Sicherheitsdatenblatt, die Produktinformation etc. geregelt.</a:t>
            </a:r>
          </a:p>
          <a:p>
            <a:pPr marL="285750" indent="-285750">
              <a:spcAft>
                <a:spcPts val="600"/>
              </a:spcAft>
              <a:buFont typeface="Arial" panose="020B0604020202020204" pitchFamily="34" charset="0"/>
              <a:buChar char="•"/>
            </a:pPr>
            <a:r>
              <a:rPr lang="de-DE" dirty="0">
                <a:latin typeface="Arial" pitchFamily="34" charset="0"/>
                <a:cs typeface="Arial" pitchFamily="34" charset="0"/>
              </a:rPr>
              <a:t>Die vorgeschriebenen Verhaltensregeln unbedingt einhalten.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Ausschließlich freigegebene, über den NOVO-Shop erhältliche Gefahrstoffe z.B. Desinfektionsmittel </a:t>
            </a:r>
            <a:r>
              <a:rPr lang="de-DE" dirty="0">
                <a:solidFill>
                  <a:srgbClr val="00B050"/>
                </a:solidFill>
                <a:latin typeface="Arial" pitchFamily="34" charset="0"/>
                <a:cs typeface="Arial" pitchFamily="34" charset="0"/>
              </a:rPr>
              <a:t>(laut QMF 2a, 2b) </a:t>
            </a:r>
            <a:r>
              <a:rPr lang="de-DE" dirty="0">
                <a:latin typeface="Arial" pitchFamily="34" charset="0"/>
                <a:cs typeface="Arial" pitchFamily="34" charset="0"/>
              </a:rPr>
              <a:t>verwenden.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Bei den verwendeten Haushaltsreinigern, sollten möglichst Mittel ohne Gefahrenzeichen verwendet werden.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Gefahrstoffe (z.B. Desinfektionsmittel) sollten nicht umgefüllt werden. Sie sind in Originalbehältern sicher zu verwenden und zu lagern. </a:t>
            </a:r>
          </a:p>
          <a:p>
            <a:pPr marL="285750" indent="-285750">
              <a:spcAft>
                <a:spcPts val="600"/>
              </a:spcAft>
              <a:buFont typeface="Arial" panose="020B0604020202020204" pitchFamily="34" charset="0"/>
              <a:buChar char="•"/>
            </a:pPr>
            <a:r>
              <a:rPr lang="de-DE" dirty="0">
                <a:latin typeface="Arial" pitchFamily="34" charset="0"/>
                <a:cs typeface="Arial" pitchFamily="34" charset="0"/>
              </a:rPr>
              <a:t>Haltbarkeitsangaben sind zu beachten. Produkte, wie z.B. Desinfektionsmittel, sind nach dem Öffnen mit einem </a:t>
            </a:r>
            <a:r>
              <a:rPr lang="de-DE" dirty="0" err="1">
                <a:latin typeface="Arial" pitchFamily="34" charset="0"/>
                <a:cs typeface="Arial" pitchFamily="34" charset="0"/>
              </a:rPr>
              <a:t>Anbruchdatum</a:t>
            </a:r>
            <a:r>
              <a:rPr lang="de-DE" dirty="0">
                <a:latin typeface="Arial" pitchFamily="34" charset="0"/>
                <a:cs typeface="Arial" pitchFamily="34" charset="0"/>
              </a:rPr>
              <a:t> zu versehen.</a:t>
            </a:r>
          </a:p>
        </p:txBody>
      </p:sp>
      <p:sp>
        <p:nvSpPr>
          <p:cNvPr id="10" name="Textfeld 9">
            <a:extLst>
              <a:ext uri="{FF2B5EF4-FFF2-40B4-BE49-F238E27FC236}">
                <a16:creationId xmlns:a16="http://schemas.microsoft.com/office/drawing/2014/main" id="{BF94CEE2-A929-49D2-92D8-5576B48C7C9D}"/>
              </a:ext>
            </a:extLst>
          </p:cNvPr>
          <p:cNvSpPr txBox="1"/>
          <p:nvPr/>
        </p:nvSpPr>
        <p:spPr>
          <a:xfrm>
            <a:off x="8482620" y="1106808"/>
            <a:ext cx="2276543" cy="369332"/>
          </a:xfrm>
          <a:prstGeom prst="rect">
            <a:avLst/>
          </a:prstGeom>
          <a:solidFill>
            <a:schemeClr val="bg1">
              <a:lumMod val="75000"/>
            </a:schemeClr>
          </a:solidFill>
        </p:spPr>
        <p:txBody>
          <a:bodyPr wrap="square" rtlCol="0">
            <a:spAutoFit/>
          </a:bodyPr>
          <a:lstStyle/>
          <a:p>
            <a:pPr algn="ctr"/>
            <a:r>
              <a:rPr lang="de-DE" dirty="0">
                <a:solidFill>
                  <a:srgbClr val="00B050"/>
                </a:solidFill>
                <a:hlinkClick r:id="rId2">
                  <a:extLst>
                    <a:ext uri="{A12FA001-AC4F-418D-AE19-62706E023703}">
                      <ahyp:hlinkClr xmlns:ahyp="http://schemas.microsoft.com/office/drawing/2018/hyperlinkcolor" val="tx"/>
                    </a:ext>
                  </a:extLst>
                </a:hlinkClick>
              </a:rPr>
              <a:t>Hyperlink zum Bild</a:t>
            </a:r>
            <a:r>
              <a:rPr lang="de-DE" dirty="0">
                <a:solidFill>
                  <a:srgbClr val="00B050"/>
                </a:solidFill>
              </a:rPr>
              <a:t> </a:t>
            </a:r>
            <a:r>
              <a:rPr lang="de-DE" dirty="0">
                <a:solidFill>
                  <a:srgbClr val="00B050"/>
                </a:solidFill>
                <a:sym typeface="Wingdings"/>
              </a:rPr>
              <a:t></a:t>
            </a:r>
            <a:endParaRPr lang="de-DE" dirty="0">
              <a:solidFill>
                <a:srgbClr val="00B050"/>
              </a:solidFill>
            </a:endParaRPr>
          </a:p>
        </p:txBody>
      </p:sp>
      <p:pic>
        <p:nvPicPr>
          <p:cNvPr id="15" name="Grafik 14"/>
          <p:cNvPicPr/>
          <p:nvPr/>
        </p:nvPicPr>
        <p:blipFill>
          <a:blip r:embed="rId3" cstate="print"/>
          <a:srcRect/>
          <a:stretch>
            <a:fillRect/>
          </a:stretch>
        </p:blipFill>
        <p:spPr bwMode="auto">
          <a:xfrm>
            <a:off x="8451669" y="1841863"/>
            <a:ext cx="3131702" cy="2375134"/>
          </a:xfrm>
          <a:prstGeom prst="rect">
            <a:avLst/>
          </a:prstGeom>
          <a:ln>
            <a:noFill/>
          </a:ln>
          <a:effectLst>
            <a:softEdge rad="112500"/>
          </a:effectLst>
        </p:spPr>
      </p:pic>
      <p:pic>
        <p:nvPicPr>
          <p:cNvPr id="1026" name="Picture 2"/>
          <p:cNvPicPr>
            <a:picLocks noChangeAspect="1" noChangeArrowheads="1"/>
          </p:cNvPicPr>
          <p:nvPr/>
        </p:nvPicPr>
        <p:blipFill>
          <a:blip r:embed="rId4" cstate="print"/>
          <a:srcRect/>
          <a:stretch>
            <a:fillRect/>
          </a:stretch>
        </p:blipFill>
        <p:spPr bwMode="auto">
          <a:xfrm>
            <a:off x="8506197" y="5172891"/>
            <a:ext cx="2692073" cy="1091292"/>
          </a:xfrm>
          <a:prstGeom prst="rect">
            <a:avLst/>
          </a:prstGeom>
          <a:noFill/>
          <a:ln w="9525">
            <a:noFill/>
            <a:miter lim="800000"/>
            <a:headEnd/>
            <a:tailEnd/>
          </a:ln>
        </p:spPr>
      </p:pic>
      <p:sp>
        <p:nvSpPr>
          <p:cNvPr id="11" name="Textfeld 10"/>
          <p:cNvSpPr txBox="1"/>
          <p:nvPr/>
        </p:nvSpPr>
        <p:spPr>
          <a:xfrm>
            <a:off x="8735358" y="4618893"/>
            <a:ext cx="2233749" cy="369332"/>
          </a:xfrm>
          <a:prstGeom prst="rect">
            <a:avLst/>
          </a:prstGeom>
          <a:solidFill>
            <a:schemeClr val="bg1">
              <a:lumMod val="75000"/>
            </a:schemeClr>
          </a:solidFill>
        </p:spPr>
        <p:txBody>
          <a:bodyPr wrap="square" rtlCol="0">
            <a:spAutoFit/>
          </a:bodyPr>
          <a:lstStyle/>
          <a:p>
            <a:r>
              <a:rPr lang="de-DE" dirty="0">
                <a:solidFill>
                  <a:srgbClr val="00B050"/>
                </a:solidFill>
                <a:hlinkClick r:id="rId5">
                  <a:extLst>
                    <a:ext uri="{A12FA001-AC4F-418D-AE19-62706E023703}">
                      <ahyp:hlinkClr xmlns:ahyp="http://schemas.microsoft.com/office/drawing/2018/hyperlinkcolor" val="tx"/>
                    </a:ext>
                  </a:extLst>
                </a:hlinkClick>
              </a:rPr>
              <a:t>Hyperlink zum Bild</a:t>
            </a:r>
            <a:r>
              <a:rPr lang="de-DE" dirty="0">
                <a:solidFill>
                  <a:srgbClr val="00B050"/>
                </a:solidFill>
              </a:rPr>
              <a:t> </a:t>
            </a:r>
            <a:r>
              <a:rPr lang="de-DE" dirty="0">
                <a:solidFill>
                  <a:srgbClr val="00B050"/>
                </a:solidFill>
                <a:sym typeface="Wingdings"/>
              </a:rPr>
              <a:t></a:t>
            </a:r>
            <a:endParaRPr lang="de-DE" dirty="0">
              <a:solidFill>
                <a:srgbClr val="00B050"/>
              </a:solidFill>
            </a:endParaRPr>
          </a:p>
        </p:txBody>
      </p:sp>
    </p:spTree>
    <p:extLst>
      <p:ext uri="{BB962C8B-B14F-4D97-AF65-F5344CB8AC3E}">
        <p14:creationId xmlns:p14="http://schemas.microsoft.com/office/powerpoint/2010/main" val="3925371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17</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Arbeits- und Gesundheitsschutz  |  QM  |  Stand: 21.03.2023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62180" y="1277434"/>
            <a:ext cx="6623929" cy="461665"/>
          </a:xfrm>
          <a:prstGeom prst="rect">
            <a:avLst/>
          </a:prstGeom>
          <a:noFill/>
        </p:spPr>
        <p:txBody>
          <a:bodyPr wrap="none" rtlCol="0">
            <a:spAutoFit/>
          </a:bodyPr>
          <a:lstStyle/>
          <a:p>
            <a:r>
              <a:rPr lang="de-DE" sz="2400" b="1" dirty="0">
                <a:solidFill>
                  <a:srgbClr val="00B050"/>
                </a:solidFill>
                <a:latin typeface="Arial" pitchFamily="34" charset="0"/>
                <a:cs typeface="Arial" pitchFamily="34" charset="0"/>
              </a:rPr>
              <a:t>Maschinen, Einrichtungen, Medizinprodukte</a:t>
            </a:r>
          </a:p>
        </p:txBody>
      </p:sp>
      <p:sp>
        <p:nvSpPr>
          <p:cNvPr id="6" name="Textfeld 5">
            <a:extLst>
              <a:ext uri="{FF2B5EF4-FFF2-40B4-BE49-F238E27FC236}">
                <a16:creationId xmlns:a16="http://schemas.microsoft.com/office/drawing/2014/main" id="{AC79860D-4359-409A-A6E9-6D5D78007A99}"/>
              </a:ext>
            </a:extLst>
          </p:cNvPr>
          <p:cNvSpPr txBox="1"/>
          <p:nvPr/>
        </p:nvSpPr>
        <p:spPr>
          <a:xfrm>
            <a:off x="1101368" y="1902134"/>
            <a:ext cx="7385135" cy="427809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dirty="0">
                <a:latin typeface="Arial" pitchFamily="34" charset="0"/>
                <a:cs typeface="Arial" pitchFamily="34" charset="0"/>
              </a:rPr>
              <a:t>Die </a:t>
            </a:r>
            <a:r>
              <a:rPr lang="de-DE" dirty="0">
                <a:solidFill>
                  <a:srgbClr val="00B050"/>
                </a:solidFill>
                <a:latin typeface="Arial" pitchFamily="34" charset="0"/>
                <a:cs typeface="Arial" pitchFamily="34" charset="0"/>
              </a:rPr>
              <a:t>Maschinen, Einrichtungen und Medizinprodukte </a:t>
            </a:r>
            <a:r>
              <a:rPr lang="de-DE" dirty="0">
                <a:latin typeface="Arial" pitchFamily="34" charset="0"/>
                <a:cs typeface="Arial" pitchFamily="34" charset="0"/>
              </a:rPr>
              <a:t>im Betrieb sind nur nach Ein- und auf Anweisung bestimmungsgemäß zu benutzen.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Führen Sie vor der Inbetriebnahme eine Sichtkontrolle auf evtl. Beschädigungen durch.</a:t>
            </a:r>
          </a:p>
          <a:p>
            <a:pPr marL="285750" indent="-285750">
              <a:spcAft>
                <a:spcPts val="600"/>
              </a:spcAft>
              <a:buFont typeface="Arial" panose="020B0604020202020204" pitchFamily="34" charset="0"/>
              <a:buChar char="•"/>
            </a:pPr>
            <a:r>
              <a:rPr lang="de-DE" dirty="0">
                <a:latin typeface="Arial" pitchFamily="34" charset="0"/>
                <a:cs typeface="Arial" pitchFamily="34" charset="0"/>
              </a:rPr>
              <a:t>Bei vorhandenen Mängeln oder Störungen an den Einrichtungen ist der Vorgesetzte zu informieren. Die Maschine darf nicht in Betrieb genommen werden und ist der weiteren Benutzung zu entziehen. </a:t>
            </a:r>
            <a:r>
              <a:rPr lang="de-DE" dirty="0">
                <a:solidFill>
                  <a:srgbClr val="00B050"/>
                </a:solidFill>
                <a:latin typeface="Arial" pitchFamily="34" charset="0"/>
                <a:cs typeface="Arial" pitchFamily="34" charset="0"/>
              </a:rPr>
              <a:t>Medizinprodukte dürfen nur sicher betrieben werden.</a:t>
            </a:r>
            <a:endParaRPr lang="de-DE" dirty="0">
              <a:latin typeface="Arial" pitchFamily="34" charset="0"/>
              <a:cs typeface="Arial" pitchFamily="34" charset="0"/>
            </a:endParaRPr>
          </a:p>
          <a:p>
            <a:pPr marL="285750" indent="-285750">
              <a:spcAft>
                <a:spcPts val="600"/>
              </a:spcAft>
              <a:buFont typeface="Arial" panose="020B0604020202020204" pitchFamily="34" charset="0"/>
              <a:buChar char="•"/>
            </a:pPr>
            <a:r>
              <a:rPr lang="de-DE" dirty="0">
                <a:latin typeface="Arial" pitchFamily="34" charset="0"/>
                <a:cs typeface="Arial" pitchFamily="34" charset="0"/>
              </a:rPr>
              <a:t>Beachten und befolgen Sie die Inhalte vorhandener Betriebsanweisungen </a:t>
            </a:r>
          </a:p>
          <a:p>
            <a:pPr marL="285750" indent="-285750">
              <a:spcAft>
                <a:spcPts val="600"/>
              </a:spcAft>
              <a:buFont typeface="Arial" panose="020B0604020202020204" pitchFamily="34" charset="0"/>
              <a:buChar char="•"/>
            </a:pPr>
            <a:r>
              <a:rPr lang="de-DE" dirty="0">
                <a:latin typeface="Arial" pitchFamily="34" charset="0"/>
                <a:cs typeface="Arial" pitchFamily="34" charset="0"/>
              </a:rPr>
              <a:t>Nutzen Sie nur die für die Arbeitstätigkeit geeigneten Aufstiege. Steigen Sie in keinem Fall auf Kisten, Stühle, Tische. Nehmen Sie vor der Benutzung in jedem Fall eine Sichtkontrolle auf Beschädigungen vor. Besteigen Sie nur geprüfte Aufstiegshilfen.</a:t>
            </a:r>
          </a:p>
        </p:txBody>
      </p:sp>
      <p:pic>
        <p:nvPicPr>
          <p:cNvPr id="6146" name="Picture 2">
            <a:extLst>
              <a:ext uri="{FF2B5EF4-FFF2-40B4-BE49-F238E27FC236}">
                <a16:creationId xmlns:a16="http://schemas.microsoft.com/office/drawing/2014/main" id="{4CA5EB06-3E38-4957-8C4B-70F0784D6A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8785100" y="1448322"/>
            <a:ext cx="2166416" cy="21664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91F4E5D7-BFD6-4E44-B03C-AB7B6C390188}"/>
              </a:ext>
            </a:extLst>
          </p:cNvPr>
          <p:cNvSpPr txBox="1"/>
          <p:nvPr/>
        </p:nvSpPr>
        <p:spPr>
          <a:xfrm>
            <a:off x="8808511" y="3980840"/>
            <a:ext cx="2276543" cy="369332"/>
          </a:xfrm>
          <a:prstGeom prst="rect">
            <a:avLst/>
          </a:prstGeom>
          <a:solidFill>
            <a:schemeClr val="bg1">
              <a:lumMod val="75000"/>
            </a:schemeClr>
          </a:solidFill>
        </p:spPr>
        <p:txBody>
          <a:bodyPr wrap="square" rtlCol="0">
            <a:spAutoFit/>
          </a:bodyPr>
          <a:lstStyle/>
          <a:p>
            <a:pPr algn="ctr"/>
            <a:r>
              <a:rPr lang="de-DE" dirty="0">
                <a:hlinkClick r:id="rId3"/>
              </a:rPr>
              <a:t>Hyperlink zum Bild</a:t>
            </a:r>
            <a:endParaRPr lang="de-DE" dirty="0"/>
          </a:p>
        </p:txBody>
      </p:sp>
    </p:spTree>
    <p:extLst>
      <p:ext uri="{BB962C8B-B14F-4D97-AF65-F5344CB8AC3E}">
        <p14:creationId xmlns:p14="http://schemas.microsoft.com/office/powerpoint/2010/main" val="1360812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18</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Arbeits- und Gesundheitsschutz  |  QM  |  Stand: 21.03.2023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109924" y="944840"/>
            <a:ext cx="3966150" cy="461665"/>
          </a:xfrm>
          <a:prstGeom prst="rect">
            <a:avLst/>
          </a:prstGeom>
          <a:noFill/>
        </p:spPr>
        <p:txBody>
          <a:bodyPr wrap="none" rtlCol="0">
            <a:spAutoFit/>
          </a:bodyPr>
          <a:lstStyle/>
          <a:p>
            <a:r>
              <a:rPr lang="de-DE" sz="2400" b="1" dirty="0">
                <a:latin typeface="Arial" pitchFamily="34" charset="0"/>
                <a:cs typeface="Arial" pitchFamily="34" charset="0"/>
              </a:rPr>
              <a:t>Elektrische Betriebsmittel</a:t>
            </a:r>
          </a:p>
        </p:txBody>
      </p:sp>
      <p:sp>
        <p:nvSpPr>
          <p:cNvPr id="6" name="Textfeld 5">
            <a:extLst>
              <a:ext uri="{FF2B5EF4-FFF2-40B4-BE49-F238E27FC236}">
                <a16:creationId xmlns:a16="http://schemas.microsoft.com/office/drawing/2014/main" id="{AC79860D-4359-409A-A6E9-6D5D78007A99}"/>
              </a:ext>
            </a:extLst>
          </p:cNvPr>
          <p:cNvSpPr txBox="1"/>
          <p:nvPr/>
        </p:nvSpPr>
        <p:spPr>
          <a:xfrm>
            <a:off x="1218935" y="1621628"/>
            <a:ext cx="7880067" cy="490903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dirty="0">
                <a:latin typeface="Arial" pitchFamily="34" charset="0"/>
                <a:cs typeface="Arial" pitchFamily="34" charset="0"/>
              </a:rPr>
              <a:t>Vergewissern Sie sich vor der Benutzung über den einwandfreien Zustand der Zuleitungen, Steckvorrichtungen, Lichtschalter oder Steckdosen.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Ziehen Sie den Stecker niemals an der Leitung aus der Steckdose.</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Prüffristen und Prüfintervalle sind zwingend einzuhalten. Prüflisten werden zentral im Bereich Verwaltung abgelegt. Fragen hierzu bitte an die Verwaltung richten. </a:t>
            </a:r>
          </a:p>
          <a:p>
            <a:pPr marL="285750" indent="-285750">
              <a:spcAft>
                <a:spcPts val="600"/>
              </a:spcAft>
              <a:buFont typeface="Arial" panose="020B0604020202020204" pitchFamily="34" charset="0"/>
              <a:buChar char="•"/>
            </a:pPr>
            <a:r>
              <a:rPr lang="de-DE" dirty="0">
                <a:latin typeface="Arial" pitchFamily="34" charset="0"/>
                <a:cs typeface="Arial" pitchFamily="34" charset="0"/>
              </a:rPr>
              <a:t>Nasse elektrische Geräte dürfen nie bedient werden. Auch mit nassen Händen oder Schuhen sollten keine elektrischen Geräte bedient werden.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Bei Betriebsstörungen sofort den Stromkreis unterbrechen; die Spannung abschalten, den Stecker ziehen oder die Sicherung herausdrehen.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Schäden oder ungewöhnliche Vorkommnisse an elektrischen Geräten müssen sofort dem Vorgesetzten gemeldet werden. Defekte Geräte dürfen nicht weiter verwendet werden und müssen auch der Benutzung durch andere Mitarbeiter entzogen werden.</a:t>
            </a:r>
          </a:p>
        </p:txBody>
      </p:sp>
      <p:pic>
        <p:nvPicPr>
          <p:cNvPr id="6146" name="Picture 2">
            <a:extLst>
              <a:ext uri="{FF2B5EF4-FFF2-40B4-BE49-F238E27FC236}">
                <a16:creationId xmlns:a16="http://schemas.microsoft.com/office/drawing/2014/main" id="{4CA5EB06-3E38-4957-8C4B-70F0784D6A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9481348" y="1559012"/>
            <a:ext cx="2084150" cy="21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feld 7">
            <a:extLst>
              <a:ext uri="{FF2B5EF4-FFF2-40B4-BE49-F238E27FC236}">
                <a16:creationId xmlns:a16="http://schemas.microsoft.com/office/drawing/2014/main" id="{03042878-DC1F-4987-8983-2159CF8893D9}"/>
              </a:ext>
            </a:extLst>
          </p:cNvPr>
          <p:cNvSpPr txBox="1"/>
          <p:nvPr/>
        </p:nvSpPr>
        <p:spPr>
          <a:xfrm>
            <a:off x="9099002" y="760174"/>
            <a:ext cx="2276543" cy="369332"/>
          </a:xfrm>
          <a:prstGeom prst="rect">
            <a:avLst/>
          </a:prstGeom>
          <a:solidFill>
            <a:schemeClr val="bg1">
              <a:lumMod val="75000"/>
            </a:schemeClr>
          </a:solidFill>
        </p:spPr>
        <p:txBody>
          <a:bodyPr wrap="square" rtlCol="0">
            <a:spAutoFit/>
          </a:bodyPr>
          <a:lstStyle/>
          <a:p>
            <a:pPr algn="ctr"/>
            <a:r>
              <a:rPr lang="de-DE" dirty="0">
                <a:hlinkClick r:id="rId3"/>
              </a:rPr>
              <a:t>Hyperlink zum Bild</a:t>
            </a:r>
            <a:endParaRPr lang="de-DE" dirty="0"/>
          </a:p>
        </p:txBody>
      </p:sp>
    </p:spTree>
    <p:extLst>
      <p:ext uri="{BB962C8B-B14F-4D97-AF65-F5344CB8AC3E}">
        <p14:creationId xmlns:p14="http://schemas.microsoft.com/office/powerpoint/2010/main" val="7778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2</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a:xfrm>
            <a:off x="8873067" y="6668844"/>
            <a:ext cx="3071281" cy="190866"/>
          </a:xfrm>
        </p:spPr>
        <p:txBody>
          <a:bodyPr/>
          <a:lstStyle/>
          <a:p>
            <a:r>
              <a:rPr lang="de-DE"/>
              <a:t>Arbeits- und Gesundheitsschutz  |  QM  |  Stand: 21.03.2023</a:t>
            </a:r>
            <a:endParaRPr lang="de-DE" dirty="0"/>
          </a:p>
        </p:txBody>
      </p:sp>
      <p:sp>
        <p:nvSpPr>
          <p:cNvPr id="11" name="Textplatzhalter 1">
            <a:extLst>
              <a:ext uri="{FF2B5EF4-FFF2-40B4-BE49-F238E27FC236}">
                <a16:creationId xmlns:a16="http://schemas.microsoft.com/office/drawing/2014/main" id="{ACA93378-D1DC-439E-AE34-61B4C34BC687}"/>
              </a:ext>
            </a:extLst>
          </p:cNvPr>
          <p:cNvSpPr txBox="1">
            <a:spLocks/>
          </p:cNvSpPr>
          <p:nvPr/>
        </p:nvSpPr>
        <p:spPr>
          <a:xfrm>
            <a:off x="1111959" y="1440239"/>
            <a:ext cx="6177116" cy="527050"/>
          </a:xfrm>
          <a:prstGeom prst="rect">
            <a:avLst/>
          </a:prstGeom>
        </p:spPr>
        <p:txBody>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Arbeits- und Gesundheitsschutz</a:t>
            </a:r>
          </a:p>
        </p:txBody>
      </p:sp>
      <p:pic>
        <p:nvPicPr>
          <p:cNvPr id="12" name="Picture 2" descr="SE-Arbeitsschutz">
            <a:extLst>
              <a:ext uri="{FF2B5EF4-FFF2-40B4-BE49-F238E27FC236}">
                <a16:creationId xmlns:a16="http://schemas.microsoft.com/office/drawing/2014/main" id="{97D06356-4266-444C-A43B-D2803C279C40}"/>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4573" y="1747134"/>
            <a:ext cx="4488089" cy="3363731"/>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74FEA1C4-6643-44D9-A521-544208080DC2}"/>
              </a:ext>
            </a:extLst>
          </p:cNvPr>
          <p:cNvSpPr txBox="1"/>
          <p:nvPr/>
        </p:nvSpPr>
        <p:spPr>
          <a:xfrm>
            <a:off x="9494587" y="1129211"/>
            <a:ext cx="1948872" cy="369332"/>
          </a:xfrm>
          <a:prstGeom prst="rect">
            <a:avLst/>
          </a:prstGeom>
          <a:solidFill>
            <a:schemeClr val="bg1">
              <a:lumMod val="75000"/>
            </a:schemeClr>
          </a:solidFill>
        </p:spPr>
        <p:txBody>
          <a:bodyPr wrap="square" rtlCol="0">
            <a:spAutoFit/>
          </a:bodyPr>
          <a:lstStyle/>
          <a:p>
            <a:r>
              <a:rPr lang="de-DE" dirty="0">
                <a:hlinkClick r:id="rId3"/>
              </a:rPr>
              <a:t>Hyperlink zum Bild</a:t>
            </a:r>
            <a:endParaRPr lang="de-DE" dirty="0"/>
          </a:p>
        </p:txBody>
      </p:sp>
      <p:sp>
        <p:nvSpPr>
          <p:cNvPr id="14" name="Textfeld 13">
            <a:extLst>
              <a:ext uri="{FF2B5EF4-FFF2-40B4-BE49-F238E27FC236}">
                <a16:creationId xmlns:a16="http://schemas.microsoft.com/office/drawing/2014/main" id="{6170A079-DDBE-4277-A84B-398096485186}"/>
              </a:ext>
            </a:extLst>
          </p:cNvPr>
          <p:cNvSpPr txBox="1"/>
          <p:nvPr/>
        </p:nvSpPr>
        <p:spPr>
          <a:xfrm>
            <a:off x="1072770" y="1975896"/>
            <a:ext cx="6529813" cy="3847207"/>
          </a:xfrm>
          <a:prstGeom prst="rect">
            <a:avLst/>
          </a:prstGeom>
          <a:noFill/>
        </p:spPr>
        <p:txBody>
          <a:bodyPr wrap="square" rtlCol="0">
            <a:spAutoFit/>
          </a:bodyPr>
          <a:lstStyle/>
          <a:p>
            <a:pPr algn="just"/>
            <a:r>
              <a:rPr lang="de-DE" dirty="0">
                <a:latin typeface="Arial" pitchFamily="34" charset="0"/>
                <a:cs typeface="Arial" pitchFamily="34" charset="0"/>
              </a:rPr>
              <a:t>Die Fürsorgepflicht des Unternehmens schließt ein, dass alle Mitarbeitenden im Rahmen von Unterweisungen über potenzielle Gefährdungen aufzuklären sind, um sie vor Arbeitsunfällen, Berufskrankheiten und arbeitsbedingten Gesundheitsgefahren zu schützen.</a:t>
            </a:r>
          </a:p>
          <a:p>
            <a:pPr algn="just">
              <a:spcBef>
                <a:spcPts val="600"/>
              </a:spcBef>
            </a:pPr>
            <a:r>
              <a:rPr lang="de-DE" dirty="0">
                <a:latin typeface="Arial" pitchFamily="34" charset="0"/>
                <a:cs typeface="Arial" pitchFamily="34" charset="0"/>
              </a:rPr>
              <a:t>Daher ist eine gute Kommunikation über den Arbeitsschutz wesentliche Voraussetzung für eine gute Arbeitsschutzorganisation. </a:t>
            </a:r>
          </a:p>
          <a:p>
            <a:pPr algn="just">
              <a:spcBef>
                <a:spcPts val="600"/>
              </a:spcBef>
            </a:pPr>
            <a:r>
              <a:rPr lang="de-DE" dirty="0">
                <a:solidFill>
                  <a:srgbClr val="00B050"/>
                </a:solidFill>
                <a:latin typeface="Arial" pitchFamily="34" charset="0"/>
                <a:cs typeface="Arial" pitchFamily="34" charset="0"/>
              </a:rPr>
              <a:t>Jeder Vorgesetzte und Aufsichtführende trägt die Verantwortung für die Unfallverhütung. Diese Verpflichtung besteht auch dann, wenn der Unternehmer ihm nicht ausdrücklich die Aufgabe für die Verhütung von Unfällen zu sorgen, übertragen hat.</a:t>
            </a:r>
          </a:p>
        </p:txBody>
      </p:sp>
    </p:spTree>
    <p:extLst>
      <p:ext uri="{BB962C8B-B14F-4D97-AF65-F5344CB8AC3E}">
        <p14:creationId xmlns:p14="http://schemas.microsoft.com/office/powerpoint/2010/main" val="1017015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3</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a:xfrm>
            <a:off x="8943975" y="6648861"/>
            <a:ext cx="3000373" cy="230832"/>
          </a:xfrm>
        </p:spPr>
        <p:txBody>
          <a:bodyPr wrap="square">
            <a:spAutoFit/>
          </a:bodyPr>
          <a:lstStyle/>
          <a:p>
            <a:r>
              <a:rPr lang="de-DE"/>
              <a:t>Arbeits- und Gesundheitsschutz  |  QM  |  Stand: 21.03.2023</a:t>
            </a:r>
            <a:endParaRPr lang="de-DE" dirty="0"/>
          </a:p>
        </p:txBody>
      </p:sp>
      <p:sp>
        <p:nvSpPr>
          <p:cNvPr id="7" name="Rechteck 6">
            <a:extLst>
              <a:ext uri="{FF2B5EF4-FFF2-40B4-BE49-F238E27FC236}">
                <a16:creationId xmlns:a16="http://schemas.microsoft.com/office/drawing/2014/main" id="{4312DAC6-3C71-42DB-A407-2905AD2097E4}"/>
              </a:ext>
            </a:extLst>
          </p:cNvPr>
          <p:cNvSpPr/>
          <p:nvPr/>
        </p:nvSpPr>
        <p:spPr>
          <a:xfrm>
            <a:off x="2831383" y="2433415"/>
            <a:ext cx="6529234" cy="2831544"/>
          </a:xfrm>
          <a:prstGeom prst="rect">
            <a:avLst/>
          </a:prstGeom>
        </p:spPr>
        <p:txBody>
          <a:bodyPr wrap="square">
            <a:spAutoFit/>
          </a:bodyPr>
          <a:lstStyle/>
          <a:p>
            <a:pPr algn="just">
              <a:buFont typeface="Arial" charset="0"/>
              <a:buNone/>
              <a:defRPr/>
            </a:pPr>
            <a:r>
              <a:rPr lang="de-DE" dirty="0">
                <a:latin typeface="Arial" pitchFamily="34" charset="0"/>
                <a:cs typeface="Arial" pitchFamily="34" charset="0"/>
              </a:rPr>
              <a:t>Alle Beschäftigten der NOVOTERGUM sind gesetzlich versichert bei:</a:t>
            </a:r>
          </a:p>
          <a:p>
            <a:pPr>
              <a:buFont typeface="Arial" charset="0"/>
              <a:buNone/>
              <a:defRPr/>
            </a:pPr>
            <a:endParaRPr lang="de-DE" dirty="0">
              <a:latin typeface="Arial" pitchFamily="34" charset="0"/>
              <a:cs typeface="Arial" pitchFamily="34" charset="0"/>
            </a:endParaRPr>
          </a:p>
          <a:p>
            <a:pPr>
              <a:buFont typeface="Arial" charset="0"/>
              <a:buNone/>
              <a:defRPr/>
            </a:pPr>
            <a:endParaRPr lang="de-DE" dirty="0">
              <a:latin typeface="Arial" pitchFamily="34" charset="0"/>
              <a:cs typeface="Arial" pitchFamily="34" charset="0"/>
            </a:endParaRPr>
          </a:p>
          <a:p>
            <a:pPr>
              <a:buFont typeface="Arial" charset="0"/>
              <a:buNone/>
              <a:defRPr/>
            </a:pPr>
            <a:r>
              <a:rPr lang="de-DE" sz="2400" b="1" dirty="0">
                <a:latin typeface="Arial" pitchFamily="34" charset="0"/>
                <a:cs typeface="Arial" pitchFamily="34" charset="0"/>
              </a:rPr>
              <a:t>BGW</a:t>
            </a:r>
          </a:p>
          <a:p>
            <a:pPr>
              <a:buFont typeface="Arial" charset="0"/>
              <a:buNone/>
              <a:defRPr/>
            </a:pPr>
            <a:r>
              <a:rPr lang="de-DE" b="1" dirty="0">
                <a:latin typeface="Arial" pitchFamily="34" charset="0"/>
                <a:cs typeface="Arial" pitchFamily="34" charset="0"/>
              </a:rPr>
              <a:t>Berufsgenossenschaft für Gesundheitsdienst und Wohlfahrtspflege</a:t>
            </a:r>
          </a:p>
          <a:p>
            <a:pPr>
              <a:spcBef>
                <a:spcPts val="600"/>
              </a:spcBef>
              <a:buFont typeface="Arial" charset="0"/>
              <a:buNone/>
              <a:defRPr/>
            </a:pPr>
            <a:r>
              <a:rPr lang="de-DE" b="1" dirty="0">
                <a:latin typeface="Arial" pitchFamily="34" charset="0"/>
                <a:cs typeface="Arial" pitchFamily="34" charset="0"/>
              </a:rPr>
              <a:t>Pappelallee 33/35/37</a:t>
            </a:r>
          </a:p>
          <a:p>
            <a:pPr>
              <a:spcBef>
                <a:spcPts val="600"/>
              </a:spcBef>
              <a:buFont typeface="Arial" charset="0"/>
              <a:buNone/>
              <a:defRPr/>
            </a:pPr>
            <a:r>
              <a:rPr lang="de-DE" b="1" dirty="0">
                <a:latin typeface="Arial" pitchFamily="34" charset="0"/>
                <a:cs typeface="Arial" pitchFamily="34" charset="0"/>
              </a:rPr>
              <a:t>22089 Hamburg</a:t>
            </a:r>
            <a:endParaRPr lang="de-DE" dirty="0">
              <a:latin typeface="Arial" pitchFamily="34" charset="0"/>
              <a:cs typeface="Arial" pitchFamily="34" charset="0"/>
            </a:endParaRPr>
          </a:p>
        </p:txBody>
      </p:sp>
      <p:sp>
        <p:nvSpPr>
          <p:cNvPr id="9" name="Textfeld 8">
            <a:extLst>
              <a:ext uri="{FF2B5EF4-FFF2-40B4-BE49-F238E27FC236}">
                <a16:creationId xmlns:a16="http://schemas.microsoft.com/office/drawing/2014/main" id="{BC6B7C53-2D55-4A7A-9AEB-D98D9D19FA8A}"/>
              </a:ext>
            </a:extLst>
          </p:cNvPr>
          <p:cNvSpPr txBox="1"/>
          <p:nvPr/>
        </p:nvSpPr>
        <p:spPr>
          <a:xfrm>
            <a:off x="3699111" y="1434500"/>
            <a:ext cx="4767652" cy="461665"/>
          </a:xfrm>
          <a:prstGeom prst="rect">
            <a:avLst/>
          </a:prstGeom>
          <a:noFill/>
        </p:spPr>
        <p:txBody>
          <a:bodyPr wrap="none" rtlCol="0">
            <a:spAutoFit/>
          </a:bodyPr>
          <a:lstStyle/>
          <a:p>
            <a:pPr algn="ctr"/>
            <a:r>
              <a:rPr lang="de-DE" sz="2400" b="1" dirty="0">
                <a:latin typeface="Arial" pitchFamily="34" charset="0"/>
                <a:cs typeface="Arial" pitchFamily="34" charset="0"/>
              </a:rPr>
              <a:t>Gesetzliche Unfallversicherung</a:t>
            </a:r>
          </a:p>
        </p:txBody>
      </p:sp>
      <p:pic>
        <p:nvPicPr>
          <p:cNvPr id="10" name="Picture 2">
            <a:extLst>
              <a:ext uri="{FF2B5EF4-FFF2-40B4-BE49-F238E27FC236}">
                <a16:creationId xmlns:a16="http://schemas.microsoft.com/office/drawing/2014/main" id="{7B928A87-BE43-479D-81A6-C999D885B869}"/>
              </a:ext>
            </a:extLst>
          </p:cNvPr>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195454" y="5533247"/>
            <a:ext cx="1777610" cy="756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701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4</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Arbeits- und Gesundheitsschutz  |  QM  |  Stand: 21.03.2023</a:t>
            </a:r>
            <a:endParaRPr lang="de-DE" dirty="0"/>
          </a:p>
        </p:txBody>
      </p:sp>
      <p:sp>
        <p:nvSpPr>
          <p:cNvPr id="5" name="Textfeld 4">
            <a:extLst>
              <a:ext uri="{FF2B5EF4-FFF2-40B4-BE49-F238E27FC236}">
                <a16:creationId xmlns:a16="http://schemas.microsoft.com/office/drawing/2014/main" id="{BBC1A528-A4C5-4EF0-8B19-193A4188C5ED}"/>
              </a:ext>
            </a:extLst>
          </p:cNvPr>
          <p:cNvSpPr txBox="1"/>
          <p:nvPr/>
        </p:nvSpPr>
        <p:spPr>
          <a:xfrm>
            <a:off x="3712174" y="1779628"/>
            <a:ext cx="4767652" cy="461665"/>
          </a:xfrm>
          <a:prstGeom prst="rect">
            <a:avLst/>
          </a:prstGeom>
          <a:noFill/>
        </p:spPr>
        <p:txBody>
          <a:bodyPr wrap="none" rtlCol="0">
            <a:spAutoFit/>
          </a:bodyPr>
          <a:lstStyle/>
          <a:p>
            <a:pPr algn="ctr"/>
            <a:r>
              <a:rPr lang="de-DE" sz="2400" b="1" dirty="0">
                <a:latin typeface="Arial" pitchFamily="34" charset="0"/>
                <a:cs typeface="Arial" pitchFamily="34" charset="0"/>
              </a:rPr>
              <a:t>Gesetzliche Unfallversicherung</a:t>
            </a:r>
          </a:p>
        </p:txBody>
      </p:sp>
      <p:sp>
        <p:nvSpPr>
          <p:cNvPr id="6" name="Textfeld 5">
            <a:extLst>
              <a:ext uri="{FF2B5EF4-FFF2-40B4-BE49-F238E27FC236}">
                <a16:creationId xmlns:a16="http://schemas.microsoft.com/office/drawing/2014/main" id="{197251B5-87E0-4B71-B6B6-13AA99CB3DB0}"/>
              </a:ext>
            </a:extLst>
          </p:cNvPr>
          <p:cNvSpPr txBox="1"/>
          <p:nvPr/>
        </p:nvSpPr>
        <p:spPr>
          <a:xfrm>
            <a:off x="1010576" y="2682330"/>
            <a:ext cx="4649996" cy="1554272"/>
          </a:xfrm>
          <a:prstGeom prst="rect">
            <a:avLst/>
          </a:prstGeom>
          <a:noFill/>
        </p:spPr>
        <p:txBody>
          <a:bodyPr wrap="square" rtlCol="0">
            <a:spAutoFit/>
          </a:bodyPr>
          <a:lstStyle/>
          <a:p>
            <a:pPr>
              <a:spcAft>
                <a:spcPts val="600"/>
              </a:spcAft>
            </a:pPr>
            <a:r>
              <a:rPr lang="de-DE" i="0" u="none" strike="noStrike" baseline="0" dirty="0">
                <a:latin typeface="Arial" pitchFamily="34" charset="0"/>
                <a:cs typeface="Arial" pitchFamily="34" charset="0"/>
              </a:rPr>
              <a:t>Arbeitnehmer </a:t>
            </a:r>
            <a:r>
              <a:rPr lang="de-DE" dirty="0">
                <a:latin typeface="Arial" pitchFamily="34" charset="0"/>
                <a:cs typeface="Arial" pitchFamily="34" charset="0"/>
              </a:rPr>
              <a:t>sind durch die gesetzliche Unfallversicherung abgesichert bei</a:t>
            </a:r>
            <a:endParaRPr lang="de-DE" i="0" u="none" strike="noStrike" baseline="0" dirty="0">
              <a:latin typeface="Arial" pitchFamily="34" charset="0"/>
              <a:cs typeface="Arial" pitchFamily="34" charset="0"/>
            </a:endParaRPr>
          </a:p>
          <a:p>
            <a:pPr marL="285750" indent="-285750">
              <a:buFont typeface="Arial" panose="020B0604020202020204" pitchFamily="34" charset="0"/>
              <a:buChar char="•"/>
            </a:pPr>
            <a:r>
              <a:rPr lang="de-DE" dirty="0">
                <a:latin typeface="Arial" pitchFamily="34" charset="0"/>
                <a:cs typeface="Arial" pitchFamily="34" charset="0"/>
              </a:rPr>
              <a:t>einem </a:t>
            </a:r>
            <a:r>
              <a:rPr lang="de-DE" i="0" u="none" strike="noStrike" baseline="0" dirty="0">
                <a:latin typeface="Arial" pitchFamily="34" charset="0"/>
                <a:cs typeface="Arial" pitchFamily="34" charset="0"/>
              </a:rPr>
              <a:t>Arbeitsunfall</a:t>
            </a:r>
          </a:p>
          <a:p>
            <a:pPr marL="285750" marR="0" indent="-285750" algn="l">
              <a:buFont typeface="Arial" panose="020B0604020202020204" pitchFamily="34" charset="0"/>
              <a:buChar char="•"/>
            </a:pPr>
            <a:r>
              <a:rPr lang="de-DE" i="0" u="none" strike="noStrike" baseline="0" dirty="0">
                <a:latin typeface="Arial" pitchFamily="34" charset="0"/>
                <a:cs typeface="Arial" pitchFamily="34" charset="0"/>
              </a:rPr>
              <a:t>einer Berufskrankheit</a:t>
            </a:r>
          </a:p>
          <a:p>
            <a:pPr marL="285750" marR="0" indent="-285750" algn="l">
              <a:buFont typeface="Arial" panose="020B0604020202020204" pitchFamily="34" charset="0"/>
              <a:buChar char="•"/>
            </a:pPr>
            <a:r>
              <a:rPr lang="de-DE" i="0" u="none" strike="noStrike" baseline="0" dirty="0">
                <a:latin typeface="Arial" pitchFamily="34" charset="0"/>
                <a:cs typeface="Arial" pitchFamily="34" charset="0"/>
              </a:rPr>
              <a:t>einem Wegeunfall</a:t>
            </a:r>
          </a:p>
        </p:txBody>
      </p:sp>
      <p:sp>
        <p:nvSpPr>
          <p:cNvPr id="9" name="Textfeld 8">
            <a:extLst>
              <a:ext uri="{FF2B5EF4-FFF2-40B4-BE49-F238E27FC236}">
                <a16:creationId xmlns:a16="http://schemas.microsoft.com/office/drawing/2014/main" id="{7C6BBF3B-80CC-47B2-966E-2502E2E5F61C}"/>
              </a:ext>
            </a:extLst>
          </p:cNvPr>
          <p:cNvSpPr txBox="1"/>
          <p:nvPr/>
        </p:nvSpPr>
        <p:spPr>
          <a:xfrm>
            <a:off x="6975877" y="2682330"/>
            <a:ext cx="4336868" cy="2308324"/>
          </a:xfrm>
          <a:prstGeom prst="rect">
            <a:avLst/>
          </a:prstGeom>
          <a:noFill/>
        </p:spPr>
        <p:txBody>
          <a:bodyPr wrap="square" rtlCol="0">
            <a:spAutoFit/>
          </a:bodyPr>
          <a:lstStyle/>
          <a:p>
            <a:r>
              <a:rPr lang="de-DE" b="1" dirty="0">
                <a:solidFill>
                  <a:srgbClr val="C00000"/>
                </a:solidFill>
                <a:latin typeface="Arial" pitchFamily="34" charset="0"/>
                <a:cs typeface="Arial" pitchFamily="34" charset="0"/>
              </a:rPr>
              <a:t>Nicht versichert sind</a:t>
            </a:r>
          </a:p>
          <a:p>
            <a:pPr marL="285750" indent="-285750">
              <a:buFont typeface="Arial" panose="020B0604020202020204" pitchFamily="34" charset="0"/>
              <a:buChar char="•"/>
            </a:pPr>
            <a:r>
              <a:rPr lang="de-DE" dirty="0">
                <a:latin typeface="Arial" pitchFamily="34" charset="0"/>
                <a:cs typeface="Arial" pitchFamily="34" charset="0"/>
              </a:rPr>
              <a:t>private Aktivitäten im Betrieb</a:t>
            </a:r>
          </a:p>
          <a:p>
            <a:pPr marL="285750" indent="-285750">
              <a:buFont typeface="Arial" panose="020B0604020202020204" pitchFamily="34" charset="0"/>
              <a:buChar char="•"/>
            </a:pPr>
            <a:r>
              <a:rPr lang="de-DE" dirty="0">
                <a:latin typeface="Arial" pitchFamily="34" charset="0"/>
                <a:cs typeface="Arial" pitchFamily="34" charset="0"/>
              </a:rPr>
              <a:t>Unfälle bei Abweichungen vom Weg zwischen Wohnung und Arbeitsplatz oder längerer Unterbrechung des Weges, </a:t>
            </a:r>
            <a:r>
              <a:rPr lang="de-DE" b="1" dirty="0">
                <a:latin typeface="Arial" pitchFamily="34" charset="0"/>
                <a:cs typeface="Arial" pitchFamily="34" charset="0"/>
              </a:rPr>
              <a:t>außer bei Fahrgemeinschaften oder zur Unterbringung von Kindern</a:t>
            </a:r>
          </a:p>
        </p:txBody>
      </p:sp>
      <p:pic>
        <p:nvPicPr>
          <p:cNvPr id="10" name="Picture 2">
            <a:extLst>
              <a:ext uri="{FF2B5EF4-FFF2-40B4-BE49-F238E27FC236}">
                <a16:creationId xmlns:a16="http://schemas.microsoft.com/office/drawing/2014/main" id="{465C4481-AA92-4BB1-B3C2-AF2FC08405AA}"/>
              </a:ext>
            </a:extLst>
          </p:cNvPr>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195454" y="5533247"/>
            <a:ext cx="1777610" cy="756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36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5</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Arbeits- und Gesundheitsschutz  |  QM  |  Stand: 21.03.2023</a:t>
            </a:r>
            <a:endParaRPr lang="de-DE" dirty="0"/>
          </a:p>
        </p:txBody>
      </p:sp>
      <p:sp>
        <p:nvSpPr>
          <p:cNvPr id="7" name="Textfeld 6">
            <a:extLst>
              <a:ext uri="{FF2B5EF4-FFF2-40B4-BE49-F238E27FC236}">
                <a16:creationId xmlns:a16="http://schemas.microsoft.com/office/drawing/2014/main" id="{CE0D03E5-7A8B-4DD2-A769-DA0943AE9E2F}"/>
              </a:ext>
            </a:extLst>
          </p:cNvPr>
          <p:cNvSpPr txBox="1"/>
          <p:nvPr/>
        </p:nvSpPr>
        <p:spPr>
          <a:xfrm>
            <a:off x="816304" y="1683718"/>
            <a:ext cx="10212648" cy="5262979"/>
          </a:xfrm>
          <a:prstGeom prst="rect">
            <a:avLst/>
          </a:prstGeom>
          <a:noFill/>
        </p:spPr>
        <p:txBody>
          <a:bodyPr wrap="square" rtlCol="0">
            <a:spAutoFit/>
          </a:bodyPr>
          <a:lstStyle/>
          <a:p>
            <a:pPr>
              <a:spcAft>
                <a:spcPts val="600"/>
              </a:spcAft>
            </a:pPr>
            <a:r>
              <a:rPr lang="de-DE" b="1" dirty="0">
                <a:solidFill>
                  <a:srgbClr val="00B050"/>
                </a:solidFill>
                <a:latin typeface="Arial" pitchFamily="34" charset="0"/>
                <a:cs typeface="Arial" pitchFamily="34" charset="0"/>
              </a:rPr>
              <a:t>Voraussetzung für die Anerkennung</a:t>
            </a:r>
            <a:endParaRPr lang="de-DE" dirty="0">
              <a:latin typeface="Arial" pitchFamily="34" charset="0"/>
              <a:cs typeface="Arial" pitchFamily="34" charset="0"/>
            </a:endParaRPr>
          </a:p>
          <a:p>
            <a:pPr marL="285750" indent="-285750">
              <a:spcAft>
                <a:spcPts val="600"/>
              </a:spcAft>
              <a:buFont typeface="Arial" panose="020B0604020202020204" pitchFamily="34" charset="0"/>
              <a:buChar char="•"/>
            </a:pPr>
            <a:r>
              <a:rPr lang="de-DE" dirty="0">
                <a:latin typeface="Arial" pitchFamily="34" charset="0"/>
                <a:cs typeface="Arial" pitchFamily="34" charset="0"/>
              </a:rPr>
              <a:t>Der Unfall oder die Erkrankung muss mit der betrieblichen Tätigkeit zusammenhängen.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Verletzte und Erkrankte haben sich sofort in ärztliche Behandlung zu begeben – möglichst bei einem Durchgangsarzt – und umgehend den Arbeitgeber zu kontaktieren.</a:t>
            </a:r>
          </a:p>
          <a:p>
            <a:pPr marL="285750" indent="-285750">
              <a:spcAft>
                <a:spcPts val="600"/>
              </a:spcAft>
              <a:buFont typeface="Arial" panose="020B0604020202020204" pitchFamily="34" charset="0"/>
              <a:buChar char="•"/>
            </a:pPr>
            <a:r>
              <a:rPr lang="de-DE" b="1" dirty="0">
                <a:latin typeface="Arial" pitchFamily="34" charset="0"/>
                <a:cs typeface="Arial" pitchFamily="34" charset="0"/>
              </a:rPr>
              <a:t>Arbeitsunfall</a:t>
            </a:r>
            <a:r>
              <a:rPr lang="de-DE" dirty="0">
                <a:latin typeface="Arial" pitchFamily="34" charset="0"/>
                <a:cs typeface="Arial" pitchFamily="34" charset="0"/>
              </a:rPr>
              <a:t>: Unfallanzeige ab einer Ausfallzeit von mehr als drei Tagen. Bei Arbeitsunfällen mit Todesfolge muss die Unfallanzeige sofort ausgestellt werden. Auch nicht meldepflichtige Unfälle anzeigen und dokumentieren. </a:t>
            </a:r>
            <a:r>
              <a:rPr lang="de-DE" sz="1800" dirty="0">
                <a:solidFill>
                  <a:srgbClr val="FF0000"/>
                </a:solidFill>
                <a:effectLst/>
                <a:latin typeface="Arial" panose="020B0604020202020204" pitchFamily="34" charset="0"/>
                <a:ea typeface="Calibri" panose="020F0502020204030204" pitchFamily="34" charset="0"/>
              </a:rPr>
              <a:t>Bagatell-Verletzungen sind mittels Meldebogen (siehe </a:t>
            </a:r>
            <a:r>
              <a:rPr lang="de-DE" sz="1800" dirty="0" err="1">
                <a:solidFill>
                  <a:srgbClr val="FF0000"/>
                </a:solidFill>
                <a:effectLst/>
                <a:latin typeface="Arial" panose="020B0604020202020204" pitchFamily="34" charset="0"/>
                <a:ea typeface="Calibri" panose="020F0502020204030204" pitchFamily="34" charset="0"/>
              </a:rPr>
              <a:t>NOVOapp</a:t>
            </a:r>
            <a:r>
              <a:rPr lang="de-DE" sz="1800" dirty="0">
                <a:solidFill>
                  <a:srgbClr val="FF0000"/>
                </a:solidFill>
                <a:effectLst/>
                <a:latin typeface="Arial" panose="020B0604020202020204" pitchFamily="34" charset="0"/>
                <a:ea typeface="Calibri" panose="020F0502020204030204" pitchFamily="34" charset="0"/>
              </a:rPr>
              <a:t>) zu dokumentieren. Die Daten werden automatisch gespeichert und mind. 5 Jahre aufbewahrt. </a:t>
            </a:r>
            <a:r>
              <a:rPr lang="de-DE" dirty="0">
                <a:latin typeface="Arial" pitchFamily="34" charset="0"/>
                <a:cs typeface="Arial" pitchFamily="34" charset="0"/>
              </a:rPr>
              <a:t>Informieren Sie den behandelnden Arzt darüber, dass es sich um einen Arbeitsunfall handelt und geben Sie den Namen Ihrer Berufsgenossenschaft an.</a:t>
            </a:r>
          </a:p>
          <a:p>
            <a:pPr marL="285750" indent="-285750">
              <a:spcAft>
                <a:spcPts val="600"/>
              </a:spcAft>
              <a:buFont typeface="Arial" panose="020B0604020202020204" pitchFamily="34" charset="0"/>
              <a:buChar char="•"/>
            </a:pPr>
            <a:r>
              <a:rPr lang="de-DE" b="1" dirty="0">
                <a:latin typeface="Arial" pitchFamily="34" charset="0"/>
                <a:cs typeface="Arial" pitchFamily="34" charset="0"/>
              </a:rPr>
              <a:t>Berufskrankheit</a:t>
            </a:r>
            <a:r>
              <a:rPr lang="de-DE" dirty="0">
                <a:latin typeface="Arial" pitchFamily="34" charset="0"/>
                <a:cs typeface="Arial" pitchFamily="34" charset="0"/>
              </a:rPr>
              <a:t>: Die Meldung erfolgt durch den behandelnden Arzt, Betriebsarzt oder durch den Betrieb mit einer </a:t>
            </a:r>
            <a:r>
              <a:rPr lang="de-DE" dirty="0" err="1">
                <a:latin typeface="Arial" pitchFamily="34" charset="0"/>
                <a:cs typeface="Arial" pitchFamily="34" charset="0"/>
              </a:rPr>
              <a:t>Berufskrankheitenanzeige</a:t>
            </a:r>
            <a:r>
              <a:rPr lang="de-DE" dirty="0">
                <a:latin typeface="Arial" pitchFamily="34" charset="0"/>
                <a:cs typeface="Arial" pitchFamily="34" charset="0"/>
              </a:rPr>
              <a:t> bzw. einer formlosen Anzeige durch den Arbeitnehmer.</a:t>
            </a:r>
          </a:p>
          <a:p>
            <a:pPr marL="285750" indent="-285750">
              <a:spcAft>
                <a:spcPts val="600"/>
              </a:spcAft>
              <a:buFont typeface="Arial" panose="020B0604020202020204" pitchFamily="34" charset="0"/>
              <a:buChar char="•"/>
            </a:pPr>
            <a:r>
              <a:rPr lang="de-DE" b="1" dirty="0">
                <a:latin typeface="Arial" pitchFamily="34" charset="0"/>
                <a:cs typeface="Arial" pitchFamily="34" charset="0"/>
              </a:rPr>
              <a:t>Mitgeltende Dokumente:</a:t>
            </a:r>
            <a:br>
              <a:rPr lang="de-DE" b="1" dirty="0">
                <a:latin typeface="Arial" pitchFamily="34" charset="0"/>
                <a:cs typeface="Arial" pitchFamily="34" charset="0"/>
              </a:rPr>
            </a:br>
            <a:r>
              <a:rPr lang="de-DE" dirty="0">
                <a:latin typeface="Arial" pitchFamily="34" charset="0"/>
                <a:cs typeface="Arial" pitchFamily="34" charset="0"/>
              </a:rPr>
              <a:t>VA 18 </a:t>
            </a:r>
            <a:r>
              <a:rPr lang="de-DE" dirty="0">
                <a:solidFill>
                  <a:srgbClr val="00B050"/>
                </a:solidFill>
                <a:latin typeface="Arial" pitchFamily="34" charset="0"/>
                <a:cs typeface="Arial" pitchFamily="34" charset="0"/>
              </a:rPr>
              <a:t>Meldung und Dokumentation von Unfällen und Erste-Hilfe-Leistungen, QMF 40d Inhalt Erste-Hilfe-Material</a:t>
            </a:r>
          </a:p>
          <a:p>
            <a:pPr>
              <a:spcAft>
                <a:spcPts val="600"/>
              </a:spcAft>
            </a:pPr>
            <a:endParaRPr lang="de-DE" dirty="0"/>
          </a:p>
        </p:txBody>
      </p:sp>
      <p:sp>
        <p:nvSpPr>
          <p:cNvPr id="9" name="Textfeld 8">
            <a:extLst>
              <a:ext uri="{FF2B5EF4-FFF2-40B4-BE49-F238E27FC236}">
                <a16:creationId xmlns:a16="http://schemas.microsoft.com/office/drawing/2014/main" id="{8A75918F-F455-3080-E089-19151FF0E92B}"/>
              </a:ext>
            </a:extLst>
          </p:cNvPr>
          <p:cNvSpPr txBox="1"/>
          <p:nvPr/>
        </p:nvSpPr>
        <p:spPr>
          <a:xfrm>
            <a:off x="875561" y="990366"/>
            <a:ext cx="10153391" cy="461665"/>
          </a:xfrm>
          <a:prstGeom prst="rect">
            <a:avLst/>
          </a:prstGeom>
          <a:noFill/>
        </p:spPr>
        <p:txBody>
          <a:bodyPr wrap="square" rtlCol="0">
            <a:spAutoFit/>
          </a:bodyPr>
          <a:lstStyle/>
          <a:p>
            <a:r>
              <a:rPr lang="de-DE" sz="2400" b="1" dirty="0">
                <a:solidFill>
                  <a:srgbClr val="00B050"/>
                </a:solidFill>
                <a:latin typeface="Arial" pitchFamily="34" charset="0"/>
                <a:cs typeface="Arial" pitchFamily="34" charset="0"/>
              </a:rPr>
              <a:t>Berufskrankheit, Arbeits- oder Wegeunfall</a:t>
            </a:r>
          </a:p>
        </p:txBody>
      </p:sp>
    </p:spTree>
    <p:extLst>
      <p:ext uri="{BB962C8B-B14F-4D97-AF65-F5344CB8AC3E}">
        <p14:creationId xmlns:p14="http://schemas.microsoft.com/office/powerpoint/2010/main" val="1010397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6</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Arbeits- und Gesundheitsschutz  |  QM  |  Stand: 21.03.2023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462912" y="1301792"/>
            <a:ext cx="9098773" cy="461665"/>
          </a:xfrm>
          <a:prstGeom prst="rect">
            <a:avLst/>
          </a:prstGeom>
          <a:noFill/>
        </p:spPr>
        <p:txBody>
          <a:bodyPr wrap="none" rtlCol="0">
            <a:spAutoFit/>
          </a:bodyPr>
          <a:lstStyle/>
          <a:p>
            <a:pPr algn="ctr"/>
            <a:r>
              <a:rPr lang="de-DE" sz="2400" b="1" dirty="0">
                <a:latin typeface="Arial" pitchFamily="34" charset="0"/>
                <a:cs typeface="Arial" pitchFamily="34" charset="0"/>
              </a:rPr>
              <a:t>Ansprechpersonen für den Arbeitsschutz in unserem Betrieb</a:t>
            </a:r>
          </a:p>
        </p:txBody>
      </p:sp>
      <p:pic>
        <p:nvPicPr>
          <p:cNvPr id="1028" name="Picture 4" descr="Arbeits- und Gesundheitsschutz | MEDITÜV">
            <a:extLst>
              <a:ext uri="{FF2B5EF4-FFF2-40B4-BE49-F238E27FC236}">
                <a16:creationId xmlns:a16="http://schemas.microsoft.com/office/drawing/2014/main" id="{22D20DB8-16E9-4F20-9B15-7FDD0C456912}"/>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55834" y="414643"/>
            <a:ext cx="1712050" cy="10272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0817D2FD-2C2E-48AA-95AA-C7E719C74979}"/>
              </a:ext>
            </a:extLst>
          </p:cNvPr>
          <p:cNvSpPr txBox="1"/>
          <p:nvPr/>
        </p:nvSpPr>
        <p:spPr>
          <a:xfrm>
            <a:off x="6728469" y="4064881"/>
            <a:ext cx="4852146" cy="2308324"/>
          </a:xfrm>
          <a:prstGeom prst="rect">
            <a:avLst/>
          </a:prstGeom>
          <a:noFill/>
        </p:spPr>
        <p:txBody>
          <a:bodyPr wrap="square" rtlCol="0">
            <a:spAutoFit/>
          </a:bodyPr>
          <a:lstStyle/>
          <a:p>
            <a:pPr marL="285750" indent="-285750">
              <a:buFont typeface="Arial" panose="020B0604020202020204" pitchFamily="34" charset="0"/>
              <a:buChar char="•"/>
            </a:pPr>
            <a:r>
              <a:rPr lang="de-DE" sz="1600" dirty="0">
                <a:solidFill>
                  <a:srgbClr val="00B050"/>
                </a:solidFill>
                <a:latin typeface="Arial" pitchFamily="34" charset="0"/>
                <a:cs typeface="Arial" pitchFamily="34" charset="0"/>
              </a:rPr>
              <a:t>Beratung </a:t>
            </a:r>
            <a:r>
              <a:rPr lang="de-DE" sz="1600" dirty="0">
                <a:latin typeface="Arial" pitchFamily="34" charset="0"/>
                <a:cs typeface="Arial" pitchFamily="34" charset="0"/>
              </a:rPr>
              <a:t> bei der Gefährdungsbeurteilung</a:t>
            </a:r>
            <a:r>
              <a:rPr lang="de-DE" sz="1600" dirty="0">
                <a:solidFill>
                  <a:srgbClr val="00B050"/>
                </a:solidFill>
                <a:latin typeface="Arial" pitchFamily="34" charset="0"/>
                <a:cs typeface="Arial" pitchFamily="34" charset="0"/>
              </a:rPr>
              <a:t>en </a:t>
            </a:r>
            <a:r>
              <a:rPr lang="de-DE" sz="1600" dirty="0">
                <a:latin typeface="Arial" pitchFamily="34" charset="0"/>
                <a:cs typeface="Arial" pitchFamily="34" charset="0"/>
              </a:rPr>
              <a:t>oder Gestaltung von Arbeitsplätzen und Arbeitsumgebungen</a:t>
            </a:r>
          </a:p>
          <a:p>
            <a:pPr marL="285750" indent="-285750">
              <a:buFont typeface="Arial" panose="020B0604020202020204" pitchFamily="34" charset="0"/>
              <a:buChar char="•"/>
            </a:pPr>
            <a:r>
              <a:rPr lang="de-DE" sz="1600" dirty="0">
                <a:solidFill>
                  <a:srgbClr val="00B050"/>
                </a:solidFill>
                <a:latin typeface="Arial" pitchFamily="34" charset="0"/>
                <a:cs typeface="Arial" pitchFamily="34" charset="0"/>
              </a:rPr>
              <a:t>Beobachtung </a:t>
            </a:r>
            <a:r>
              <a:rPr lang="de-DE" sz="1600" dirty="0">
                <a:latin typeface="Arial" pitchFamily="34" charset="0"/>
                <a:cs typeface="Arial" pitchFamily="34" charset="0"/>
              </a:rPr>
              <a:t>bereits ergriffener Maßnahmen zum Arbeitsschutz und zur Unfallverhütung</a:t>
            </a:r>
          </a:p>
          <a:p>
            <a:pPr marL="285750" indent="-285750">
              <a:buFont typeface="Arial" panose="020B0604020202020204" pitchFamily="34" charset="0"/>
              <a:buChar char="•"/>
            </a:pPr>
            <a:r>
              <a:rPr lang="de-DE" sz="1600" dirty="0">
                <a:solidFill>
                  <a:srgbClr val="00B050"/>
                </a:solidFill>
                <a:latin typeface="Arial" pitchFamily="34" charset="0"/>
                <a:cs typeface="Arial" pitchFamily="34" charset="0"/>
              </a:rPr>
              <a:t>Durchführung von</a:t>
            </a:r>
            <a:r>
              <a:rPr lang="de-DE" sz="1600" dirty="0">
                <a:latin typeface="Arial" pitchFamily="34" charset="0"/>
                <a:cs typeface="Arial" pitchFamily="34" charset="0"/>
              </a:rPr>
              <a:t> Arbeitsplatzbegehungen </a:t>
            </a:r>
          </a:p>
          <a:p>
            <a:pPr marL="285750" indent="-285750">
              <a:buFont typeface="Arial" panose="020B0604020202020204" pitchFamily="34" charset="0"/>
              <a:buChar char="•"/>
            </a:pPr>
            <a:r>
              <a:rPr lang="de-DE" sz="1600" dirty="0">
                <a:solidFill>
                  <a:srgbClr val="00B050"/>
                </a:solidFill>
                <a:latin typeface="Arial" pitchFamily="34" charset="0"/>
                <a:cs typeface="Arial" pitchFamily="34" charset="0"/>
              </a:rPr>
              <a:t>Anregungen und Maßnahmen </a:t>
            </a:r>
            <a:r>
              <a:rPr lang="de-DE" sz="1600" dirty="0">
                <a:latin typeface="Arial" pitchFamily="34" charset="0"/>
                <a:cs typeface="Arial" pitchFamily="34" charset="0"/>
              </a:rPr>
              <a:t>zur Verbesserung der Arbeitsverhältnisse und Verhütung von Arbeitsunfällen</a:t>
            </a:r>
          </a:p>
        </p:txBody>
      </p:sp>
      <p:sp>
        <p:nvSpPr>
          <p:cNvPr id="15" name="Textfeld 14">
            <a:extLst>
              <a:ext uri="{FF2B5EF4-FFF2-40B4-BE49-F238E27FC236}">
                <a16:creationId xmlns:a16="http://schemas.microsoft.com/office/drawing/2014/main" id="{7CBEE35D-B812-4B40-BB4C-108B21107A93}"/>
              </a:ext>
            </a:extLst>
          </p:cNvPr>
          <p:cNvSpPr txBox="1"/>
          <p:nvPr/>
        </p:nvSpPr>
        <p:spPr>
          <a:xfrm>
            <a:off x="6787975" y="1831978"/>
            <a:ext cx="4936663" cy="2062103"/>
          </a:xfrm>
          <a:prstGeom prst="rect">
            <a:avLst/>
          </a:prstGeom>
          <a:noFill/>
        </p:spPr>
        <p:txBody>
          <a:bodyPr wrap="square" rtlCol="0">
            <a:spAutoFit/>
          </a:bodyPr>
          <a:lstStyle/>
          <a:p>
            <a:pPr marL="285750" indent="-285750">
              <a:buFont typeface="Arial" panose="020B0604020202020204" pitchFamily="34" charset="0"/>
              <a:buChar char="•"/>
            </a:pPr>
            <a:r>
              <a:rPr lang="de-DE" sz="1600" dirty="0">
                <a:solidFill>
                  <a:srgbClr val="00B050"/>
                </a:solidFill>
                <a:latin typeface="Arial" pitchFamily="34" charset="0"/>
                <a:cs typeface="Arial" pitchFamily="34" charset="0"/>
              </a:rPr>
              <a:t>Beratung und Unterstützung  </a:t>
            </a:r>
            <a:r>
              <a:rPr lang="de-DE" sz="1600" dirty="0">
                <a:latin typeface="Arial" pitchFamily="34" charset="0"/>
                <a:cs typeface="Arial" pitchFamily="34" charset="0"/>
              </a:rPr>
              <a:t>im Arbeits- und Gesundheitsschutz</a:t>
            </a:r>
          </a:p>
          <a:p>
            <a:pPr marL="285750" indent="-285750">
              <a:buFont typeface="Arial" panose="020B0604020202020204" pitchFamily="34" charset="0"/>
              <a:buChar char="•"/>
            </a:pPr>
            <a:r>
              <a:rPr lang="de-DE" sz="1600" dirty="0">
                <a:solidFill>
                  <a:srgbClr val="00B050"/>
                </a:solidFill>
                <a:latin typeface="Arial" pitchFamily="34" charset="0"/>
                <a:cs typeface="Arial" pitchFamily="34" charset="0"/>
              </a:rPr>
              <a:t>Durchführung</a:t>
            </a:r>
            <a:r>
              <a:rPr lang="de-DE" sz="1600" dirty="0">
                <a:latin typeface="Arial" pitchFamily="34" charset="0"/>
                <a:cs typeface="Arial" pitchFamily="34" charset="0"/>
              </a:rPr>
              <a:t> arbeitsmedizinische</a:t>
            </a:r>
            <a:r>
              <a:rPr lang="de-DE" sz="1600" dirty="0">
                <a:solidFill>
                  <a:srgbClr val="00B050"/>
                </a:solidFill>
                <a:latin typeface="Arial" pitchFamily="34" charset="0"/>
                <a:cs typeface="Arial" pitchFamily="34" charset="0"/>
              </a:rPr>
              <a:t>r</a:t>
            </a:r>
            <a:r>
              <a:rPr lang="de-DE" sz="1600" dirty="0">
                <a:latin typeface="Arial" pitchFamily="34" charset="0"/>
                <a:cs typeface="Arial" pitchFamily="34" charset="0"/>
              </a:rPr>
              <a:t> Vorsorgeuntersuchungen </a:t>
            </a:r>
          </a:p>
          <a:p>
            <a:pPr marL="285750" indent="-285750">
              <a:buFont typeface="Arial" panose="020B0604020202020204" pitchFamily="34" charset="0"/>
              <a:buChar char="•"/>
            </a:pPr>
            <a:r>
              <a:rPr lang="de-DE" sz="1600" dirty="0">
                <a:solidFill>
                  <a:srgbClr val="00B050"/>
                </a:solidFill>
                <a:latin typeface="Arial" pitchFamily="34" charset="0"/>
                <a:cs typeface="Arial" pitchFamily="34" charset="0"/>
              </a:rPr>
              <a:t>Zusammenarbeit </a:t>
            </a:r>
            <a:r>
              <a:rPr lang="de-DE" sz="1600" dirty="0">
                <a:latin typeface="Arial" pitchFamily="34" charset="0"/>
                <a:cs typeface="Arial" pitchFamily="34" charset="0"/>
              </a:rPr>
              <a:t>mit der Fachkraft für Arbeitssicherheit</a:t>
            </a:r>
          </a:p>
          <a:p>
            <a:pPr marL="285750" indent="-285750">
              <a:buFont typeface="Arial" panose="020B0604020202020204" pitchFamily="34" charset="0"/>
              <a:buChar char="•"/>
            </a:pPr>
            <a:r>
              <a:rPr lang="de-DE" sz="1600" dirty="0">
                <a:solidFill>
                  <a:srgbClr val="00B050"/>
                </a:solidFill>
                <a:latin typeface="Arial" pitchFamily="34" charset="0"/>
                <a:cs typeface="Arial" pitchFamily="34" charset="0"/>
              </a:rPr>
              <a:t>Beratung </a:t>
            </a:r>
            <a:r>
              <a:rPr lang="de-DE" sz="1600" dirty="0">
                <a:latin typeface="Arial" pitchFamily="34" charset="0"/>
                <a:cs typeface="Arial" pitchFamily="34" charset="0"/>
              </a:rPr>
              <a:t> bei Gefährdungsbeurteilung</a:t>
            </a:r>
            <a:r>
              <a:rPr lang="de-DE" sz="1600" dirty="0">
                <a:solidFill>
                  <a:srgbClr val="00B050"/>
                </a:solidFill>
                <a:latin typeface="Arial" pitchFamily="34" charset="0"/>
                <a:cs typeface="Arial" pitchFamily="34" charset="0"/>
              </a:rPr>
              <a:t>en </a:t>
            </a:r>
            <a:r>
              <a:rPr lang="de-DE" sz="1600" dirty="0">
                <a:latin typeface="Arial" pitchFamily="34" charset="0"/>
                <a:cs typeface="Arial" pitchFamily="34" charset="0"/>
              </a:rPr>
              <a:t>und Gestaltung der Arbeitsplätze und –verfahren</a:t>
            </a:r>
          </a:p>
        </p:txBody>
      </p:sp>
      <p:pic>
        <p:nvPicPr>
          <p:cNvPr id="1026" name="Picture 2"/>
          <p:cNvPicPr>
            <a:picLocks noChangeAspect="1" noChangeArrowheads="1"/>
          </p:cNvPicPr>
          <p:nvPr/>
        </p:nvPicPr>
        <p:blipFill>
          <a:blip r:embed="rId3" cstate="print"/>
          <a:srcRect l="637" t="3423" r="1183"/>
          <a:stretch>
            <a:fillRect/>
          </a:stretch>
        </p:blipFill>
        <p:spPr bwMode="auto">
          <a:xfrm>
            <a:off x="799738" y="2007327"/>
            <a:ext cx="5421086" cy="1394828"/>
          </a:xfrm>
          <a:prstGeom prst="rect">
            <a:avLst/>
          </a:prstGeom>
          <a:ln>
            <a:noFill/>
          </a:ln>
          <a:effectLst>
            <a:outerShdw blurRad="190500" algn="tl" rotWithShape="0">
              <a:srgbClr val="000000">
                <a:alpha val="70000"/>
              </a:srgbClr>
            </a:outerShdw>
          </a:effectLst>
        </p:spPr>
      </p:pic>
      <p:pic>
        <p:nvPicPr>
          <p:cNvPr id="1027" name="Picture 3"/>
          <p:cNvPicPr>
            <a:picLocks noChangeAspect="1" noChangeArrowheads="1"/>
          </p:cNvPicPr>
          <p:nvPr/>
        </p:nvPicPr>
        <p:blipFill>
          <a:blip r:embed="rId4" cstate="print"/>
          <a:srcRect t="1840" r="1667"/>
          <a:stretch>
            <a:fillRect/>
          </a:stretch>
        </p:blipFill>
        <p:spPr bwMode="auto">
          <a:xfrm>
            <a:off x="809393" y="4140925"/>
            <a:ext cx="5395465" cy="1393626"/>
          </a:xfrm>
          <a:prstGeom prst="rect">
            <a:avLst/>
          </a:prstGeom>
          <a:ln>
            <a:noFill/>
          </a:ln>
          <a:effectLst>
            <a:outerShdw blurRad="190500" algn="tl" rotWithShape="0">
              <a:srgbClr val="000000">
                <a:alpha val="70000"/>
              </a:srgbClr>
            </a:outerShdw>
          </a:effectLst>
        </p:spPr>
      </p:pic>
      <p:sp>
        <p:nvSpPr>
          <p:cNvPr id="13" name="Textfeld 12"/>
          <p:cNvSpPr txBox="1"/>
          <p:nvPr/>
        </p:nvSpPr>
        <p:spPr>
          <a:xfrm>
            <a:off x="940526" y="5872034"/>
            <a:ext cx="5358674" cy="830997"/>
          </a:xfrm>
          <a:prstGeom prst="rect">
            <a:avLst/>
          </a:prstGeom>
          <a:noFill/>
        </p:spPr>
        <p:txBody>
          <a:bodyPr wrap="square" rtlCol="0">
            <a:spAutoFit/>
          </a:bodyPr>
          <a:lstStyle/>
          <a:p>
            <a:r>
              <a:rPr lang="de-DE" sz="1600" b="1" dirty="0" err="1">
                <a:latin typeface="Arial" pitchFamily="34" charset="0"/>
                <a:cs typeface="Arial" pitchFamily="34" charset="0"/>
              </a:rPr>
              <a:t>Mitgeltenes</a:t>
            </a:r>
            <a:r>
              <a:rPr lang="de-DE" sz="1600" b="1" dirty="0">
                <a:latin typeface="Arial" pitchFamily="34" charset="0"/>
                <a:cs typeface="Arial" pitchFamily="34" charset="0"/>
              </a:rPr>
              <a:t> Dokument:</a:t>
            </a:r>
          </a:p>
          <a:p>
            <a:r>
              <a:rPr lang="de-DE" sz="1600" dirty="0">
                <a:latin typeface="Arial" pitchFamily="34" charset="0"/>
                <a:cs typeface="Arial" pitchFamily="34" charset="0"/>
              </a:rPr>
              <a:t>QMF 15c Ansprechpartner zum Datenschutz sowie </a:t>
            </a:r>
          </a:p>
          <a:p>
            <a:r>
              <a:rPr lang="de-DE" sz="1600" dirty="0">
                <a:latin typeface="Arial" pitchFamily="34" charset="0"/>
                <a:cs typeface="Arial" pitchFamily="34" charset="0"/>
              </a:rPr>
              <a:t>Arbeits- und Gesundheitsschutz</a:t>
            </a:r>
          </a:p>
        </p:txBody>
      </p:sp>
    </p:spTree>
    <p:extLst>
      <p:ext uri="{BB962C8B-B14F-4D97-AF65-F5344CB8AC3E}">
        <p14:creationId xmlns:p14="http://schemas.microsoft.com/office/powerpoint/2010/main" val="3369971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7</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Arbeits- und Gesundheitsschutz  |  QM  |  Stand: 21.03.2023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11017" y="955216"/>
            <a:ext cx="5355762" cy="461665"/>
          </a:xfrm>
          <a:prstGeom prst="rect">
            <a:avLst/>
          </a:prstGeom>
          <a:noFill/>
        </p:spPr>
        <p:txBody>
          <a:bodyPr wrap="none" rtlCol="0">
            <a:spAutoFit/>
          </a:bodyPr>
          <a:lstStyle/>
          <a:p>
            <a:r>
              <a:rPr lang="de-DE" sz="2400" b="1" dirty="0">
                <a:latin typeface="Arial" pitchFamily="34" charset="0"/>
                <a:cs typeface="Arial" pitchFamily="34" charset="0"/>
              </a:rPr>
              <a:t>Jeder </a:t>
            </a:r>
            <a:r>
              <a:rPr lang="de-DE" sz="2400" b="1" dirty="0">
                <a:solidFill>
                  <a:srgbClr val="00B050"/>
                </a:solidFill>
                <a:latin typeface="Arial" pitchFamily="34" charset="0"/>
                <a:cs typeface="Arial" pitchFamily="34" charset="0"/>
              </a:rPr>
              <a:t>Arbeitnehmer</a:t>
            </a:r>
            <a:r>
              <a:rPr lang="de-DE" sz="2400" b="1" dirty="0">
                <a:latin typeface="Arial" pitchFamily="34" charset="0"/>
                <a:cs typeface="Arial" pitchFamily="34" charset="0"/>
              </a:rPr>
              <a:t> ist verpflichtet</a:t>
            </a:r>
            <a:r>
              <a:rPr lang="de-DE" sz="2400" b="1" dirty="0">
                <a:solidFill>
                  <a:srgbClr val="00B050"/>
                </a:solidFill>
                <a:latin typeface="Arial" pitchFamily="34" charset="0"/>
                <a:cs typeface="Arial" pitchFamily="34" charset="0"/>
              </a:rPr>
              <a:t>,</a:t>
            </a:r>
          </a:p>
        </p:txBody>
      </p:sp>
      <p:sp>
        <p:nvSpPr>
          <p:cNvPr id="6" name="Textfeld 5">
            <a:extLst>
              <a:ext uri="{FF2B5EF4-FFF2-40B4-BE49-F238E27FC236}">
                <a16:creationId xmlns:a16="http://schemas.microsoft.com/office/drawing/2014/main" id="{AC79860D-4359-409A-A6E9-6D5D78007A99}"/>
              </a:ext>
            </a:extLst>
          </p:cNvPr>
          <p:cNvSpPr txBox="1"/>
          <p:nvPr/>
        </p:nvSpPr>
        <p:spPr>
          <a:xfrm>
            <a:off x="1043593" y="1612131"/>
            <a:ext cx="8094885" cy="486287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die </a:t>
            </a:r>
            <a:r>
              <a:rPr lang="de-DE" dirty="0">
                <a:latin typeface="Arial" pitchFamily="34" charset="0"/>
                <a:cs typeface="Arial" pitchFamily="34" charset="0"/>
              </a:rPr>
              <a:t>Arbeitsschutzanweisungen und -maßnahmen des Arbeitgebers zu befolgen und zu unterstützen.</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darau</a:t>
            </a:r>
            <a:r>
              <a:rPr lang="de-DE" dirty="0">
                <a:latin typeface="Arial" pitchFamily="34" charset="0"/>
                <a:cs typeface="Arial" pitchFamily="34" charset="0"/>
              </a:rPr>
              <a:t>f zu achten, keine Personen zu gefährdenden.</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de</a:t>
            </a:r>
            <a:r>
              <a:rPr lang="de-DE" dirty="0">
                <a:latin typeface="Arial" pitchFamily="34" charset="0"/>
                <a:cs typeface="Arial" pitchFamily="34" charset="0"/>
              </a:rPr>
              <a:t>m Arbeitgeber festgestellte Mängel mitzuteilen.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Mängel selbst beseitigen, wenn dieses gefahrlos möglich ist.</a:t>
            </a:r>
          </a:p>
          <a:p>
            <a:pPr marL="285750" indent="-285750">
              <a:spcAft>
                <a:spcPts val="600"/>
              </a:spcAft>
              <a:buFont typeface="Arial" panose="020B0604020202020204" pitchFamily="34" charset="0"/>
              <a:buChar char="•"/>
            </a:pPr>
            <a:r>
              <a:rPr lang="de-DE" dirty="0">
                <a:latin typeface="Arial" pitchFamily="34" charset="0"/>
                <a:cs typeface="Arial" pitchFamily="34" charset="0"/>
              </a:rPr>
              <a:t>Arbeitsmittel und Einrichtungen nur gemäß ihrer Bestimmung zu verwenden.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Zutritts- und Aufenthaltsverbote einzuhalten.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Rauchverbote sowie das Verbot des Umgangs mit offenem Feuer einzuhalten.</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sic</a:t>
            </a:r>
            <a:r>
              <a:rPr lang="de-DE" dirty="0">
                <a:latin typeface="Arial" pitchFamily="34" charset="0"/>
                <a:cs typeface="Arial" pitchFamily="34" charset="0"/>
              </a:rPr>
              <a:t>h über Flucht- und Rettungswege, Notausgänge, den nächstgelegenen Feuerlöscher, Erste-Hilfe Kasten sowie sonstige Erste-Hilfe Einrichtungen zu informieren </a:t>
            </a:r>
            <a:r>
              <a:rPr lang="de-DE" dirty="0">
                <a:solidFill>
                  <a:srgbClr val="00B050"/>
                </a:solidFill>
                <a:latin typeface="Arial" pitchFamily="34" charset="0"/>
                <a:cs typeface="Arial" pitchFamily="34" charset="0"/>
              </a:rPr>
              <a:t>(Flucht- und Rettungswegeplan).</a:t>
            </a:r>
          </a:p>
          <a:p>
            <a:pPr marL="285750" indent="-285750">
              <a:spcAft>
                <a:spcPts val="600"/>
              </a:spcAft>
              <a:buFont typeface="Arial" panose="020B0604020202020204" pitchFamily="34" charset="0"/>
              <a:buChar char="•"/>
            </a:pPr>
            <a:r>
              <a:rPr lang="de-DE" dirty="0">
                <a:latin typeface="Arial" pitchFamily="34" charset="0"/>
                <a:cs typeface="Arial" pitchFamily="34" charset="0"/>
              </a:rPr>
              <a:t>Brandabschnittstüren stets geschlossen zu halten, sie dürfen nicht durch Keile oder andere Gegenstände offengehalten werden.</a:t>
            </a:r>
          </a:p>
        </p:txBody>
      </p:sp>
      <p:pic>
        <p:nvPicPr>
          <p:cNvPr id="14" name="Grafik 13">
            <a:extLst>
              <a:ext uri="{FF2B5EF4-FFF2-40B4-BE49-F238E27FC236}">
                <a16:creationId xmlns:a16="http://schemas.microsoft.com/office/drawing/2014/main" id="{01121929-B775-4239-888C-79C9AFB1EACD}"/>
              </a:ext>
            </a:extLst>
          </p:cNvPr>
          <p:cNvPicPr>
            <a:picLocks noChangeAspect="1"/>
          </p:cNvPicPr>
          <p:nvPr/>
        </p:nvPicPr>
        <p:blipFill>
          <a:blip r:embed="rId2" cstate="print"/>
          <a:stretch>
            <a:fillRect/>
          </a:stretch>
        </p:blipFill>
        <p:spPr>
          <a:xfrm rot="21089693">
            <a:off x="10130805" y="2227744"/>
            <a:ext cx="1385634" cy="1965406"/>
          </a:xfrm>
          <a:prstGeom prst="rect">
            <a:avLst/>
          </a:prstGeom>
        </p:spPr>
      </p:pic>
      <p:pic>
        <p:nvPicPr>
          <p:cNvPr id="10" name="Grafik 9">
            <a:extLst>
              <a:ext uri="{FF2B5EF4-FFF2-40B4-BE49-F238E27FC236}">
                <a16:creationId xmlns:a16="http://schemas.microsoft.com/office/drawing/2014/main" id="{596EFA3D-72F8-4AF7-A617-5D46EE05F1CC}"/>
              </a:ext>
            </a:extLst>
          </p:cNvPr>
          <p:cNvPicPr>
            <a:picLocks noChangeAspect="1"/>
          </p:cNvPicPr>
          <p:nvPr/>
        </p:nvPicPr>
        <p:blipFill>
          <a:blip r:embed="rId3" cstate="print"/>
          <a:stretch>
            <a:fillRect/>
          </a:stretch>
        </p:blipFill>
        <p:spPr>
          <a:xfrm rot="342378">
            <a:off x="9077123" y="3968645"/>
            <a:ext cx="2228370" cy="1114185"/>
          </a:xfrm>
          <a:prstGeom prst="rect">
            <a:avLst/>
          </a:prstGeom>
        </p:spPr>
      </p:pic>
      <p:pic>
        <p:nvPicPr>
          <p:cNvPr id="12" name="Grafik 11">
            <a:extLst>
              <a:ext uri="{FF2B5EF4-FFF2-40B4-BE49-F238E27FC236}">
                <a16:creationId xmlns:a16="http://schemas.microsoft.com/office/drawing/2014/main" id="{F078CE01-262F-4110-9D5C-7F49FF3963BD}"/>
              </a:ext>
            </a:extLst>
          </p:cNvPr>
          <p:cNvPicPr>
            <a:picLocks noChangeAspect="1"/>
          </p:cNvPicPr>
          <p:nvPr/>
        </p:nvPicPr>
        <p:blipFill>
          <a:blip r:embed="rId4" cstate="print"/>
          <a:stretch>
            <a:fillRect/>
          </a:stretch>
        </p:blipFill>
        <p:spPr>
          <a:xfrm rot="21341465">
            <a:off x="9734500" y="5028407"/>
            <a:ext cx="1305581" cy="1296387"/>
          </a:xfrm>
          <a:prstGeom prst="rect">
            <a:avLst/>
          </a:prstGeom>
        </p:spPr>
      </p:pic>
      <p:sp>
        <p:nvSpPr>
          <p:cNvPr id="11" name="Textfeld 10">
            <a:extLst>
              <a:ext uri="{FF2B5EF4-FFF2-40B4-BE49-F238E27FC236}">
                <a16:creationId xmlns:a16="http://schemas.microsoft.com/office/drawing/2014/main" id="{24EF74D0-55BC-4939-89B0-0AE219AE69B3}"/>
              </a:ext>
            </a:extLst>
          </p:cNvPr>
          <p:cNvSpPr txBox="1"/>
          <p:nvPr/>
        </p:nvSpPr>
        <p:spPr>
          <a:xfrm>
            <a:off x="6637960" y="3943628"/>
            <a:ext cx="2328112" cy="369332"/>
          </a:xfrm>
          <a:prstGeom prst="rect">
            <a:avLst/>
          </a:prstGeom>
          <a:solidFill>
            <a:schemeClr val="bg1">
              <a:lumMod val="75000"/>
            </a:schemeClr>
          </a:solidFill>
        </p:spPr>
        <p:txBody>
          <a:bodyPr wrap="square" rtlCol="0">
            <a:spAutoFit/>
          </a:bodyPr>
          <a:lstStyle/>
          <a:p>
            <a:r>
              <a:rPr lang="de-DE" dirty="0">
                <a:hlinkClick r:id="rId5"/>
              </a:rPr>
              <a:t>Hyperlink zum Bild</a:t>
            </a:r>
            <a:r>
              <a:rPr lang="de-DE" dirty="0"/>
              <a:t> </a:t>
            </a:r>
            <a:r>
              <a:rPr lang="de-DE" dirty="0">
                <a:sym typeface="Wingdings" panose="05000000000000000000" pitchFamily="2" charset="2"/>
              </a:rPr>
              <a:t></a:t>
            </a:r>
            <a:endParaRPr lang="de-DE" dirty="0"/>
          </a:p>
        </p:txBody>
      </p:sp>
      <p:sp>
        <p:nvSpPr>
          <p:cNvPr id="7" name="Textfeld 6">
            <a:extLst>
              <a:ext uri="{FF2B5EF4-FFF2-40B4-BE49-F238E27FC236}">
                <a16:creationId xmlns:a16="http://schemas.microsoft.com/office/drawing/2014/main" id="{9561B541-ED78-4D48-9939-FA70B88766BE}"/>
              </a:ext>
            </a:extLst>
          </p:cNvPr>
          <p:cNvSpPr txBox="1"/>
          <p:nvPr/>
        </p:nvSpPr>
        <p:spPr>
          <a:xfrm>
            <a:off x="7752806" y="955216"/>
            <a:ext cx="1444626" cy="369332"/>
          </a:xfrm>
          <a:prstGeom prst="rect">
            <a:avLst/>
          </a:prstGeom>
          <a:solidFill>
            <a:schemeClr val="bg1">
              <a:lumMod val="75000"/>
            </a:schemeClr>
          </a:solidFill>
        </p:spPr>
        <p:txBody>
          <a:bodyPr wrap="none" rtlCol="0">
            <a:spAutoFit/>
          </a:bodyPr>
          <a:lstStyle/>
          <a:p>
            <a:r>
              <a:rPr lang="de-DE" dirty="0">
                <a:solidFill>
                  <a:srgbClr val="00B050"/>
                </a:solidFill>
              </a:rPr>
              <a:t>Unser Bild </a:t>
            </a:r>
            <a:r>
              <a:rPr lang="de-DE" dirty="0">
                <a:sym typeface="Wingdings" panose="05000000000000000000" pitchFamily="2" charset="2"/>
              </a:rPr>
              <a:t></a:t>
            </a:r>
            <a:endParaRPr lang="de-DE" dirty="0"/>
          </a:p>
        </p:txBody>
      </p:sp>
      <p:sp>
        <p:nvSpPr>
          <p:cNvPr id="13" name="Textfeld 12">
            <a:extLst>
              <a:ext uri="{FF2B5EF4-FFF2-40B4-BE49-F238E27FC236}">
                <a16:creationId xmlns:a16="http://schemas.microsoft.com/office/drawing/2014/main" id="{93194349-060E-4ECF-9297-90928127A0F7}"/>
              </a:ext>
            </a:extLst>
          </p:cNvPr>
          <p:cNvSpPr txBox="1"/>
          <p:nvPr/>
        </p:nvSpPr>
        <p:spPr>
          <a:xfrm>
            <a:off x="6904083" y="2367045"/>
            <a:ext cx="3342838" cy="369332"/>
          </a:xfrm>
          <a:prstGeom prst="rect">
            <a:avLst/>
          </a:prstGeom>
          <a:solidFill>
            <a:schemeClr val="bg1">
              <a:lumMod val="75000"/>
            </a:schemeClr>
          </a:solidFill>
        </p:spPr>
        <p:txBody>
          <a:bodyPr wrap="none" rtlCol="0">
            <a:spAutoFit/>
          </a:bodyPr>
          <a:lstStyle/>
          <a:p>
            <a:r>
              <a:rPr lang="de-DE" dirty="0"/>
              <a:t>Von der DGUV frei verwendbar</a:t>
            </a:r>
            <a:r>
              <a:rPr lang="de-DE" dirty="0">
                <a:sym typeface="Wingdings" panose="05000000000000000000" pitchFamily="2" charset="2"/>
              </a:rPr>
              <a:t></a:t>
            </a:r>
            <a:endParaRPr lang="de-DE" dirty="0"/>
          </a:p>
        </p:txBody>
      </p:sp>
      <p:sp>
        <p:nvSpPr>
          <p:cNvPr id="15" name="Textfeld 14">
            <a:extLst>
              <a:ext uri="{FF2B5EF4-FFF2-40B4-BE49-F238E27FC236}">
                <a16:creationId xmlns:a16="http://schemas.microsoft.com/office/drawing/2014/main" id="{372FDEAA-A61A-49C4-985F-CDB1E6D35C96}"/>
              </a:ext>
            </a:extLst>
          </p:cNvPr>
          <p:cNvSpPr txBox="1"/>
          <p:nvPr/>
        </p:nvSpPr>
        <p:spPr>
          <a:xfrm>
            <a:off x="7566654" y="6187343"/>
            <a:ext cx="2328112" cy="369332"/>
          </a:xfrm>
          <a:prstGeom prst="rect">
            <a:avLst/>
          </a:prstGeom>
          <a:solidFill>
            <a:schemeClr val="bg1">
              <a:lumMod val="75000"/>
            </a:schemeClr>
          </a:solidFill>
        </p:spPr>
        <p:txBody>
          <a:bodyPr wrap="square" rtlCol="0">
            <a:spAutoFit/>
          </a:bodyPr>
          <a:lstStyle/>
          <a:p>
            <a:r>
              <a:rPr lang="de-DE" dirty="0">
                <a:hlinkClick r:id="rId6"/>
              </a:rPr>
              <a:t>Hyperlink zum Bild</a:t>
            </a:r>
            <a:r>
              <a:rPr lang="de-DE" dirty="0"/>
              <a:t> </a:t>
            </a:r>
            <a:r>
              <a:rPr lang="de-DE" dirty="0">
                <a:sym typeface="Wingdings" panose="05000000000000000000" pitchFamily="2" charset="2"/>
              </a:rPr>
              <a:t></a:t>
            </a:r>
            <a:endParaRPr lang="de-DE" dirty="0"/>
          </a:p>
        </p:txBody>
      </p:sp>
      <p:pic>
        <p:nvPicPr>
          <p:cNvPr id="2050" name="Picture 2"/>
          <p:cNvPicPr>
            <a:picLocks noChangeAspect="1" noChangeArrowheads="1"/>
          </p:cNvPicPr>
          <p:nvPr/>
        </p:nvPicPr>
        <p:blipFill>
          <a:blip r:embed="rId7" cstate="print"/>
          <a:srcRect/>
          <a:stretch>
            <a:fillRect/>
          </a:stretch>
        </p:blipFill>
        <p:spPr bwMode="auto">
          <a:xfrm rot="884753">
            <a:off x="9341167" y="698947"/>
            <a:ext cx="2300201" cy="15237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7190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8</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Arbeits- und Gesundheitsschutz  |  QM  |  Stand: 21.03.2023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162328" y="949409"/>
            <a:ext cx="1707519" cy="461665"/>
          </a:xfrm>
          <a:prstGeom prst="rect">
            <a:avLst/>
          </a:prstGeom>
          <a:noFill/>
        </p:spPr>
        <p:txBody>
          <a:bodyPr wrap="none" rtlCol="0">
            <a:spAutoFit/>
          </a:bodyPr>
          <a:lstStyle/>
          <a:p>
            <a:r>
              <a:rPr lang="de-DE" sz="2400" b="1" dirty="0">
                <a:latin typeface="Arial" pitchFamily="34" charset="0"/>
                <a:cs typeface="Arial" pitchFamily="34" charset="0"/>
              </a:rPr>
              <a:t>Erste Hilfe</a:t>
            </a:r>
          </a:p>
        </p:txBody>
      </p:sp>
      <p:sp>
        <p:nvSpPr>
          <p:cNvPr id="6" name="Textfeld 5">
            <a:extLst>
              <a:ext uri="{FF2B5EF4-FFF2-40B4-BE49-F238E27FC236}">
                <a16:creationId xmlns:a16="http://schemas.microsoft.com/office/drawing/2014/main" id="{AC79860D-4359-409A-A6E9-6D5D78007A99}"/>
              </a:ext>
            </a:extLst>
          </p:cNvPr>
          <p:cNvSpPr txBox="1"/>
          <p:nvPr/>
        </p:nvSpPr>
        <p:spPr>
          <a:xfrm>
            <a:off x="1025892" y="1379617"/>
            <a:ext cx="8261799" cy="498598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Standorte von Verbandskästen sind ist mit weißem Kreuz auf grünem Grund gekennzeichnet.</a:t>
            </a:r>
          </a:p>
          <a:p>
            <a:pPr marL="285750" indent="-285750">
              <a:spcAft>
                <a:spcPts val="600"/>
              </a:spcAft>
              <a:buFont typeface="Arial" panose="020B0604020202020204" pitchFamily="34" charset="0"/>
              <a:buChar char="•"/>
            </a:pPr>
            <a:r>
              <a:rPr lang="de-DE" dirty="0">
                <a:latin typeface="Arial" pitchFamily="34" charset="0"/>
                <a:cs typeface="Arial" pitchFamily="34" charset="0"/>
              </a:rPr>
              <a:t>Jeder Verbandkasten </a:t>
            </a:r>
            <a:r>
              <a:rPr lang="de-DE" dirty="0">
                <a:solidFill>
                  <a:srgbClr val="00B050"/>
                </a:solidFill>
                <a:latin typeface="Arial" pitchFamily="34" charset="0"/>
                <a:cs typeface="Arial" pitchFamily="34" charset="0"/>
              </a:rPr>
              <a:t>(auch im KFZ</a:t>
            </a:r>
            <a:r>
              <a:rPr lang="de-DE" dirty="0">
                <a:latin typeface="Arial" pitchFamily="34" charset="0"/>
                <a:cs typeface="Arial" pitchFamily="34" charset="0"/>
              </a:rPr>
              <a:t>) muss nach einem Einsatz gemäß seiner Inventarliste umgehend aufgefüllt werden!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Die Erstversorgung nach einem Unfall übernimmt in der Regel der bestellte Ersthelfer. Kleinere Wunden können Sie in der Regel selbst versorgen.</a:t>
            </a:r>
          </a:p>
          <a:p>
            <a:pPr marL="285750" indent="-285750">
              <a:spcAft>
                <a:spcPts val="600"/>
              </a:spcAft>
              <a:buFont typeface="Arial" panose="020B0604020202020204" pitchFamily="34" charset="0"/>
              <a:buChar char="•"/>
            </a:pPr>
            <a:r>
              <a:rPr lang="de-DE" dirty="0">
                <a:latin typeface="Arial" pitchFamily="34" charset="0"/>
                <a:cs typeface="Arial" pitchFamily="34" charset="0"/>
              </a:rPr>
              <a:t>Über jede Verletzung ist der Vorgesetzte zu informieren. Es erfolgt </a:t>
            </a:r>
            <a:r>
              <a:rPr lang="de-DE" dirty="0">
                <a:solidFill>
                  <a:srgbClr val="C00000"/>
                </a:solidFill>
                <a:latin typeface="Arial" pitchFamily="34" charset="0"/>
                <a:cs typeface="Arial" pitchFamily="34" charset="0"/>
              </a:rPr>
              <a:t>immer eine Dokumentation, auch bei Bagatellverletzungen!</a:t>
            </a:r>
            <a:endParaRPr lang="de-DE" dirty="0">
              <a:latin typeface="Arial" pitchFamily="34" charset="0"/>
              <a:cs typeface="Arial" pitchFamily="34" charset="0"/>
            </a:endParaRPr>
          </a:p>
          <a:p>
            <a:pPr marL="285750" indent="-285750">
              <a:spcAft>
                <a:spcPts val="600"/>
              </a:spcAft>
              <a:buFont typeface="Arial" panose="020B0604020202020204" pitchFamily="34" charset="0"/>
              <a:buChar char="•"/>
            </a:pPr>
            <a:r>
              <a:rPr lang="de-DE" dirty="0">
                <a:latin typeface="Arial" pitchFamily="34" charset="0"/>
                <a:cs typeface="Arial" pitchFamily="34" charset="0"/>
              </a:rPr>
              <a:t>Die Archivierungspflicht der Aufzeichnungen zur Erste-Hilfe-Leistung beträgt 5 Jahre. Diese Daten sind gegen den Zugriff Unbefugter zu sichern. </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Das Erste-Hilfe-Plakat sollte ausgefüllt sein, aktuell gehalten werden und für die Mitarbeitenden gut sichtbar aushängen. Es kann im Downloadbereich heruntergeladen oder im NOVO-Shop bestellt werden.</a:t>
            </a:r>
          </a:p>
          <a:p>
            <a:pPr marL="285750" indent="-285750">
              <a:spcAft>
                <a:spcPts val="600"/>
              </a:spcAft>
              <a:buFont typeface="Arial" panose="020B0604020202020204" pitchFamily="34" charset="0"/>
              <a:buChar char="•"/>
            </a:pPr>
            <a:r>
              <a:rPr lang="de-DE" b="1" dirty="0">
                <a:latin typeface="Arial" pitchFamily="34" charset="0"/>
                <a:cs typeface="Arial" pitchFamily="34" charset="0"/>
              </a:rPr>
              <a:t>Mitgeltende Dokumente:</a:t>
            </a:r>
            <a:br>
              <a:rPr lang="de-DE" b="1" dirty="0">
                <a:latin typeface="Arial" pitchFamily="34" charset="0"/>
                <a:cs typeface="Arial" pitchFamily="34" charset="0"/>
              </a:rPr>
            </a:br>
            <a:r>
              <a:rPr lang="de-DE" dirty="0">
                <a:latin typeface="Arial" pitchFamily="34" charset="0"/>
                <a:cs typeface="Arial" pitchFamily="34" charset="0"/>
              </a:rPr>
              <a:t>VA 18 </a:t>
            </a:r>
            <a:r>
              <a:rPr lang="de-DE" dirty="0">
                <a:solidFill>
                  <a:srgbClr val="00B050"/>
                </a:solidFill>
                <a:latin typeface="Arial" pitchFamily="34" charset="0"/>
                <a:cs typeface="Arial" pitchFamily="34" charset="0"/>
              </a:rPr>
              <a:t>Meldung und Dokumentation von Unfällen und Erste-Hilfe-Leistungen, QMF 40d Inhalt Erste-Hilfe-Material</a:t>
            </a:r>
          </a:p>
        </p:txBody>
      </p:sp>
      <p:pic>
        <p:nvPicPr>
          <p:cNvPr id="9" name="Grafik 8">
            <a:extLst>
              <a:ext uri="{FF2B5EF4-FFF2-40B4-BE49-F238E27FC236}">
                <a16:creationId xmlns:a16="http://schemas.microsoft.com/office/drawing/2014/main" id="{B8FBA3C5-7F28-498B-A7ED-E477837C323F}"/>
              </a:ext>
            </a:extLst>
          </p:cNvPr>
          <p:cNvPicPr>
            <a:picLocks noChangeAspect="1"/>
          </p:cNvPicPr>
          <p:nvPr/>
        </p:nvPicPr>
        <p:blipFill>
          <a:blip r:embed="rId2" cstate="print"/>
          <a:stretch>
            <a:fillRect/>
          </a:stretch>
        </p:blipFill>
        <p:spPr>
          <a:xfrm>
            <a:off x="9801248" y="401165"/>
            <a:ext cx="2079812" cy="1972235"/>
          </a:xfrm>
          <a:prstGeom prst="rect">
            <a:avLst/>
          </a:prstGeom>
        </p:spPr>
      </p:pic>
      <p:pic>
        <p:nvPicPr>
          <p:cNvPr id="2050" name="Picture 2" descr="Erste-Hilfe-Koffer für Betriebe DIN 13169 in orange, Verbandkasten gefüllt  und mit Wandhalterung : Amazon.de: Drogerie &amp;amp; Körperpflege">
            <a:extLst>
              <a:ext uri="{FF2B5EF4-FFF2-40B4-BE49-F238E27FC236}">
                <a16:creationId xmlns:a16="http://schemas.microsoft.com/office/drawing/2014/main" id="{E2D6D551-6C35-450E-9A8E-CFCCB04D5B0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90313" y="2013257"/>
            <a:ext cx="1968153" cy="1613613"/>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a:extLst>
              <a:ext uri="{FF2B5EF4-FFF2-40B4-BE49-F238E27FC236}">
                <a16:creationId xmlns:a16="http://schemas.microsoft.com/office/drawing/2014/main" id="{278BFFFE-9BC8-4FF4-82B7-A191237652D6}"/>
              </a:ext>
            </a:extLst>
          </p:cNvPr>
          <p:cNvSpPr txBox="1"/>
          <p:nvPr/>
        </p:nvSpPr>
        <p:spPr>
          <a:xfrm>
            <a:off x="8789700" y="2184399"/>
            <a:ext cx="2328112" cy="369332"/>
          </a:xfrm>
          <a:prstGeom prst="rect">
            <a:avLst/>
          </a:prstGeom>
          <a:solidFill>
            <a:schemeClr val="bg1">
              <a:lumMod val="75000"/>
            </a:schemeClr>
          </a:solidFill>
        </p:spPr>
        <p:txBody>
          <a:bodyPr wrap="square" rtlCol="0">
            <a:spAutoFit/>
          </a:bodyPr>
          <a:lstStyle/>
          <a:p>
            <a:r>
              <a:rPr lang="de-DE" dirty="0">
                <a:hlinkClick r:id="rId4"/>
              </a:rPr>
              <a:t>Hyperlink zum Bild</a:t>
            </a:r>
            <a:r>
              <a:rPr lang="de-DE" dirty="0"/>
              <a:t> </a:t>
            </a:r>
            <a:r>
              <a:rPr lang="de-DE" dirty="0">
                <a:sym typeface="Wingdings" panose="05000000000000000000" pitchFamily="2" charset="2"/>
              </a:rPr>
              <a:t></a:t>
            </a:r>
            <a:endParaRPr lang="de-DE" dirty="0"/>
          </a:p>
        </p:txBody>
      </p:sp>
      <p:sp>
        <p:nvSpPr>
          <p:cNvPr id="18" name="Textfeld 17">
            <a:extLst>
              <a:ext uri="{FF2B5EF4-FFF2-40B4-BE49-F238E27FC236}">
                <a16:creationId xmlns:a16="http://schemas.microsoft.com/office/drawing/2014/main" id="{C05BC738-11FC-4953-A755-56EE4DB1F421}"/>
              </a:ext>
            </a:extLst>
          </p:cNvPr>
          <p:cNvSpPr txBox="1"/>
          <p:nvPr/>
        </p:nvSpPr>
        <p:spPr>
          <a:xfrm>
            <a:off x="7687974" y="467359"/>
            <a:ext cx="2328112" cy="369332"/>
          </a:xfrm>
          <a:prstGeom prst="rect">
            <a:avLst/>
          </a:prstGeom>
          <a:solidFill>
            <a:schemeClr val="bg1">
              <a:lumMod val="75000"/>
            </a:schemeClr>
          </a:solidFill>
        </p:spPr>
        <p:txBody>
          <a:bodyPr wrap="square" rtlCol="0">
            <a:spAutoFit/>
          </a:bodyPr>
          <a:lstStyle/>
          <a:p>
            <a:r>
              <a:rPr lang="de-DE" dirty="0">
                <a:hlinkClick r:id="rId5"/>
              </a:rPr>
              <a:t>Hyperlink zum Bild</a:t>
            </a:r>
            <a:r>
              <a:rPr lang="de-DE" dirty="0"/>
              <a:t> </a:t>
            </a:r>
            <a:r>
              <a:rPr lang="de-DE" dirty="0">
                <a:sym typeface="Wingdings" panose="05000000000000000000" pitchFamily="2" charset="2"/>
              </a:rPr>
              <a:t></a:t>
            </a:r>
            <a:endParaRPr lang="de-DE" dirty="0"/>
          </a:p>
        </p:txBody>
      </p:sp>
      <p:pic>
        <p:nvPicPr>
          <p:cNvPr id="14" name="Grafik 13">
            <a:extLst>
              <a:ext uri="{FF2B5EF4-FFF2-40B4-BE49-F238E27FC236}">
                <a16:creationId xmlns:a16="http://schemas.microsoft.com/office/drawing/2014/main" id="{01121929-B775-4239-888C-79C9AFB1EACD}"/>
              </a:ext>
            </a:extLst>
          </p:cNvPr>
          <p:cNvPicPr>
            <a:picLocks noChangeAspect="1"/>
          </p:cNvPicPr>
          <p:nvPr/>
        </p:nvPicPr>
        <p:blipFill>
          <a:blip r:embed="rId6" cstate="print"/>
          <a:stretch>
            <a:fillRect/>
          </a:stretch>
        </p:blipFill>
        <p:spPr>
          <a:xfrm rot="480674">
            <a:off x="9599413" y="3501209"/>
            <a:ext cx="2083567" cy="2955365"/>
          </a:xfrm>
          <a:prstGeom prst="rect">
            <a:avLst/>
          </a:prstGeom>
          <a:effectLst>
            <a:outerShdw blurRad="63500" sx="102000" sy="102000" algn="ctr" rotWithShape="0">
              <a:prstClr val="black">
                <a:alpha val="40000"/>
              </a:prstClr>
            </a:outerShdw>
          </a:effectLst>
        </p:spPr>
      </p:pic>
      <p:sp>
        <p:nvSpPr>
          <p:cNvPr id="11" name="Textfeld 10">
            <a:extLst>
              <a:ext uri="{FF2B5EF4-FFF2-40B4-BE49-F238E27FC236}">
                <a16:creationId xmlns:a16="http://schemas.microsoft.com/office/drawing/2014/main" id="{C5FABA1D-F816-4D2F-86A5-FF3C8843FAA7}"/>
              </a:ext>
            </a:extLst>
          </p:cNvPr>
          <p:cNvSpPr txBox="1"/>
          <p:nvPr/>
        </p:nvSpPr>
        <p:spPr>
          <a:xfrm>
            <a:off x="8108073" y="6202541"/>
            <a:ext cx="3354060" cy="369332"/>
          </a:xfrm>
          <a:prstGeom prst="rect">
            <a:avLst/>
          </a:prstGeom>
          <a:solidFill>
            <a:schemeClr val="bg1">
              <a:lumMod val="75000"/>
            </a:schemeClr>
          </a:solidFill>
        </p:spPr>
        <p:txBody>
          <a:bodyPr wrap="none" rtlCol="0">
            <a:spAutoFit/>
          </a:bodyPr>
          <a:lstStyle/>
          <a:p>
            <a:r>
              <a:rPr lang="de-DE" dirty="0"/>
              <a:t>Von der DGUV frei verwendbar </a:t>
            </a:r>
            <a:r>
              <a:rPr lang="de-DE" dirty="0">
                <a:sym typeface="Wingdings"/>
              </a:rPr>
              <a:t></a:t>
            </a:r>
            <a:endParaRPr lang="de-DE" dirty="0"/>
          </a:p>
        </p:txBody>
      </p:sp>
    </p:spTree>
    <p:extLst>
      <p:ext uri="{BB962C8B-B14F-4D97-AF65-F5344CB8AC3E}">
        <p14:creationId xmlns:p14="http://schemas.microsoft.com/office/powerpoint/2010/main" val="1940594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9</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Arbeits- und Gesundheitsschutz  |  QM  |  Stand: 21.03.2023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107174" y="1222277"/>
            <a:ext cx="1707519" cy="461665"/>
          </a:xfrm>
          <a:prstGeom prst="rect">
            <a:avLst/>
          </a:prstGeom>
          <a:noFill/>
        </p:spPr>
        <p:txBody>
          <a:bodyPr wrap="none" rtlCol="0">
            <a:spAutoFit/>
          </a:bodyPr>
          <a:lstStyle/>
          <a:p>
            <a:r>
              <a:rPr lang="de-DE" sz="2400" b="1" dirty="0">
                <a:latin typeface="Arial" pitchFamily="34" charset="0"/>
                <a:cs typeface="Arial" pitchFamily="34" charset="0"/>
              </a:rPr>
              <a:t>Erste Hilfe</a:t>
            </a:r>
          </a:p>
        </p:txBody>
      </p:sp>
      <p:sp>
        <p:nvSpPr>
          <p:cNvPr id="6" name="Textfeld 5">
            <a:extLst>
              <a:ext uri="{FF2B5EF4-FFF2-40B4-BE49-F238E27FC236}">
                <a16:creationId xmlns:a16="http://schemas.microsoft.com/office/drawing/2014/main" id="{AC79860D-4359-409A-A6E9-6D5D78007A99}"/>
              </a:ext>
            </a:extLst>
          </p:cNvPr>
          <p:cNvSpPr txBox="1"/>
          <p:nvPr/>
        </p:nvSpPr>
        <p:spPr>
          <a:xfrm>
            <a:off x="1075243" y="1958736"/>
            <a:ext cx="7357558" cy="281615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dirty="0">
                <a:latin typeface="Arial" pitchFamily="34" charset="0"/>
                <a:cs typeface="Arial" pitchFamily="34" charset="0"/>
              </a:rPr>
              <a:t>Jeder muss nach dem Gesetz Erste Hilfe leisten, sofern keine Gefahr für das eigene Leben droht. Es ist unerheblich, ob Sie dafür ausgebildet sind.</a:t>
            </a:r>
          </a:p>
          <a:p>
            <a:pPr marL="285750" indent="-285750">
              <a:spcAft>
                <a:spcPts val="600"/>
              </a:spcAft>
              <a:buFont typeface="Arial" panose="020B0604020202020204" pitchFamily="34" charset="0"/>
              <a:buChar char="•"/>
            </a:pPr>
            <a:r>
              <a:rPr lang="de-DE" b="1" dirty="0">
                <a:solidFill>
                  <a:srgbClr val="C00000"/>
                </a:solidFill>
                <a:latin typeface="Arial" pitchFamily="34" charset="0"/>
                <a:cs typeface="Arial" pitchFamily="34" charset="0"/>
              </a:rPr>
              <a:t>Bei Fehlern entstehen keine strafrechtlichen Folgen für Helfende!</a:t>
            </a:r>
          </a:p>
          <a:p>
            <a:pPr marL="285750" indent="-285750">
              <a:spcAft>
                <a:spcPts val="600"/>
              </a:spcAft>
              <a:buFont typeface="Arial" panose="020B0604020202020204" pitchFamily="34" charset="0"/>
              <a:buChar char="•"/>
            </a:pPr>
            <a:r>
              <a:rPr lang="de-DE" dirty="0">
                <a:latin typeface="Arial" pitchFamily="34" charset="0"/>
                <a:cs typeface="Arial" pitchFamily="34" charset="0"/>
              </a:rPr>
              <a:t>Keine Haftung für entstandene Schäden, Helfende sind automatisch in der gesetzlichen Unfallversicherung versichert.</a:t>
            </a:r>
          </a:p>
          <a:p>
            <a:pPr marL="285750" indent="-285750">
              <a:spcAft>
                <a:spcPts val="600"/>
              </a:spcAft>
              <a:buFont typeface="Arial" panose="020B0604020202020204" pitchFamily="34" charset="0"/>
              <a:buChar char="•"/>
            </a:pPr>
            <a:r>
              <a:rPr lang="de-DE" dirty="0">
                <a:latin typeface="Arial" pitchFamily="34" charset="0"/>
                <a:cs typeface="Arial" pitchFamily="34" charset="0"/>
              </a:rPr>
              <a:t>Für verschmutzte oder zerrissene Kleidung kommt die Haftpflichtversicherung des Opfers auf.</a:t>
            </a:r>
          </a:p>
        </p:txBody>
      </p:sp>
      <p:sp>
        <p:nvSpPr>
          <p:cNvPr id="10" name="Textfeld 9">
            <a:extLst>
              <a:ext uri="{FF2B5EF4-FFF2-40B4-BE49-F238E27FC236}">
                <a16:creationId xmlns:a16="http://schemas.microsoft.com/office/drawing/2014/main" id="{B55E6E70-ACC6-46CC-A64B-1EC0B37F619C}"/>
              </a:ext>
            </a:extLst>
          </p:cNvPr>
          <p:cNvSpPr txBox="1"/>
          <p:nvPr/>
        </p:nvSpPr>
        <p:spPr>
          <a:xfrm>
            <a:off x="8882743" y="528222"/>
            <a:ext cx="1979221" cy="369332"/>
          </a:xfrm>
          <a:prstGeom prst="rect">
            <a:avLst/>
          </a:prstGeom>
          <a:solidFill>
            <a:schemeClr val="bg1">
              <a:lumMod val="75000"/>
            </a:schemeClr>
          </a:solidFill>
        </p:spPr>
        <p:txBody>
          <a:bodyPr wrap="square" rtlCol="0">
            <a:spAutoFit/>
          </a:bodyPr>
          <a:lstStyle/>
          <a:p>
            <a:pPr algn="ctr"/>
            <a:r>
              <a:rPr lang="de-DE" dirty="0">
                <a:solidFill>
                  <a:srgbClr val="00B050"/>
                </a:solidFill>
                <a:hlinkClick r:id="rId2">
                  <a:extLst>
                    <a:ext uri="{A12FA001-AC4F-418D-AE19-62706E023703}">
                      <ahyp:hlinkClr xmlns:ahyp="http://schemas.microsoft.com/office/drawing/2018/hyperlinkcolor" val="tx"/>
                    </a:ext>
                  </a:extLst>
                </a:hlinkClick>
              </a:rPr>
              <a:t>Hyperlink zum Bild</a:t>
            </a:r>
            <a:endParaRPr lang="de-DE" dirty="0">
              <a:solidFill>
                <a:srgbClr val="00B050"/>
              </a:solidFill>
            </a:endParaRPr>
          </a:p>
        </p:txBody>
      </p:sp>
      <p:pic>
        <p:nvPicPr>
          <p:cNvPr id="5122" name="Picture 2"/>
          <p:cNvPicPr>
            <a:picLocks noChangeAspect="1" noChangeArrowheads="1"/>
          </p:cNvPicPr>
          <p:nvPr/>
        </p:nvPicPr>
        <p:blipFill>
          <a:blip r:embed="rId3" cstate="print"/>
          <a:srcRect/>
          <a:stretch>
            <a:fillRect/>
          </a:stretch>
        </p:blipFill>
        <p:spPr bwMode="auto">
          <a:xfrm>
            <a:off x="9120279" y="1391733"/>
            <a:ext cx="2454864" cy="2970082"/>
          </a:xfrm>
          <a:prstGeom prst="rect">
            <a:avLst/>
          </a:prstGeom>
          <a:ln>
            <a:noFill/>
          </a:ln>
          <a:effectLst>
            <a:softEdge rad="112500"/>
          </a:effectLst>
        </p:spPr>
      </p:pic>
    </p:spTree>
    <p:extLst>
      <p:ext uri="{BB962C8B-B14F-4D97-AF65-F5344CB8AC3E}">
        <p14:creationId xmlns:p14="http://schemas.microsoft.com/office/powerpoint/2010/main" val="96578477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M-Vorlage.potx" id="{3666C4F9-EEB1-4511-8B82-3F24928696F9}" vid="{B5133648-0C0D-434D-BF05-81DAAF9C4F6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QM-Vorlage</Template>
  <TotalTime>0</TotalTime>
  <Words>1897</Words>
  <Application>Microsoft Office PowerPoint</Application>
  <PresentationFormat>Breitbild</PresentationFormat>
  <Paragraphs>194</Paragraphs>
  <Slides>18</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Arial</vt:lpstr>
      <vt:lpstr>Arial Black</vt:lpstr>
      <vt:lpstr>Calibri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Gerlach, Jörg</dc:creator>
  <cp:lastModifiedBy>Ramthun-Di Fabio, Gabi</cp:lastModifiedBy>
  <cp:revision>94</cp:revision>
  <dcterms:created xsi:type="dcterms:W3CDTF">2021-10-25T09:40:53Z</dcterms:created>
  <dcterms:modified xsi:type="dcterms:W3CDTF">2023-03-21T12:14:27Z</dcterms:modified>
</cp:coreProperties>
</file>