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82" r:id="rId2"/>
    <p:sldId id="271" r:id="rId3"/>
    <p:sldId id="275" r:id="rId4"/>
    <p:sldId id="359" r:id="rId5"/>
    <p:sldId id="355" r:id="rId6"/>
    <p:sldId id="358" r:id="rId7"/>
    <p:sldId id="360" r:id="rId8"/>
    <p:sldId id="361" r:id="rId9"/>
    <p:sldId id="362" r:id="rId10"/>
    <p:sldId id="3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der, Bianca" initials="BB" lastIdx="32" clrIdx="0">
    <p:extLst>
      <p:ext uri="{19B8F6BF-5375-455C-9EA6-DF929625EA0E}">
        <p15:presenceInfo xmlns:p15="http://schemas.microsoft.com/office/powerpoint/2012/main" userId="S::b.bender@novotergum.de::f0e83a3b-6f5e-46a4-bebc-319c6d210fb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200"/>
    <a:srgbClr val="F59C00"/>
    <a:srgbClr val="DF8E17"/>
    <a:srgbClr val="5656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884" autoAdjust="0"/>
  </p:normalViewPr>
  <p:slideViewPr>
    <p:cSldViewPr snapToGrid="0">
      <p:cViewPr varScale="1">
        <p:scale>
          <a:sx n="113" d="100"/>
          <a:sy n="113" d="100"/>
        </p:scale>
        <p:origin x="396" y="6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2E3A8A-4010-435B-9BE2-43C35B6FA96A}" type="datetimeFigureOut">
              <a:rPr lang="de-DE" smtClean="0"/>
              <a:pPr/>
              <a:t>21.03.2023</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78BB81-D5EB-4969-8CEB-3EFB705D29FE}" type="slidenum">
              <a:rPr lang="de-DE" smtClean="0"/>
              <a:pPr/>
              <a:t>‹Nr.›</a:t>
            </a:fld>
            <a:endParaRPr lang="de-DE" dirty="0"/>
          </a:p>
        </p:txBody>
      </p:sp>
    </p:spTree>
    <p:extLst>
      <p:ext uri="{BB962C8B-B14F-4D97-AF65-F5344CB8AC3E}">
        <p14:creationId xmlns:p14="http://schemas.microsoft.com/office/powerpoint/2010/main" val="997278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8DF28A76-D8A4-48C4-94F3-BB2EFDB588F9}"/>
              </a:ext>
            </a:extLst>
          </p:cNvPr>
          <p:cNvSpPr>
            <a:spLocks noGrp="1"/>
          </p:cNvSpPr>
          <p:nvPr>
            <p:ph type="pic" sz="quarter" idx="10" hasCustomPrompt="1"/>
          </p:nvPr>
        </p:nvSpPr>
        <p:spPr>
          <a:xfrm>
            <a:off x="634265" y="2555878"/>
            <a:ext cx="10914271" cy="3820043"/>
          </a:xfrm>
          <a:prstGeom prst="rect">
            <a:avLst/>
          </a:prstGeom>
        </p:spPr>
        <p:txBody>
          <a:bodyPr/>
          <a:lstStyle>
            <a:lvl1pPr marL="0" indent="0">
              <a:buFontTx/>
              <a:buNone/>
              <a:defRPr/>
            </a:lvl1pPr>
          </a:lstStyle>
          <a:p>
            <a:r>
              <a:rPr lang="de-DE" dirty="0"/>
              <a:t>Titelbild einfügen</a:t>
            </a:r>
          </a:p>
        </p:txBody>
      </p:sp>
      <p:sp>
        <p:nvSpPr>
          <p:cNvPr id="7" name="Rechteck 6">
            <a:extLst>
              <a:ext uri="{FF2B5EF4-FFF2-40B4-BE49-F238E27FC236}">
                <a16:creationId xmlns:a16="http://schemas.microsoft.com/office/drawing/2014/main" id="{615DD7D0-2AE5-4BC1-A068-A3B02DCB9603}"/>
              </a:ext>
            </a:extLst>
          </p:cNvPr>
          <p:cNvSpPr/>
          <p:nvPr userDrawn="1"/>
        </p:nvSpPr>
        <p:spPr>
          <a:xfrm>
            <a:off x="0" y="0"/>
            <a:ext cx="12192000" cy="185738"/>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8" name="Rechteck 7">
            <a:extLst>
              <a:ext uri="{FF2B5EF4-FFF2-40B4-BE49-F238E27FC236}">
                <a16:creationId xmlns:a16="http://schemas.microsoft.com/office/drawing/2014/main" id="{C32A32BE-4ABD-45ED-A571-FBFD590FACF8}"/>
              </a:ext>
            </a:extLst>
          </p:cNvPr>
          <p:cNvSpPr/>
          <p:nvPr userDrawn="1"/>
        </p:nvSpPr>
        <p:spPr>
          <a:xfrm rot="16200000">
            <a:off x="-1061120" y="1246861"/>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9" name="Rechteck 8">
            <a:extLst>
              <a:ext uri="{FF2B5EF4-FFF2-40B4-BE49-F238E27FC236}">
                <a16:creationId xmlns:a16="http://schemas.microsoft.com/office/drawing/2014/main" id="{52A87F81-0820-4E3A-8694-21CA18F807B0}"/>
              </a:ext>
            </a:extLst>
          </p:cNvPr>
          <p:cNvSpPr/>
          <p:nvPr userDrawn="1"/>
        </p:nvSpPr>
        <p:spPr>
          <a:xfrm rot="16200000">
            <a:off x="10009860" y="4490121"/>
            <a:ext cx="4116634"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11" name="Rechteck 10">
            <a:extLst>
              <a:ext uri="{FF2B5EF4-FFF2-40B4-BE49-F238E27FC236}">
                <a16:creationId xmlns:a16="http://schemas.microsoft.com/office/drawing/2014/main" id="{999A3914-B61F-4122-83FC-FCA035056F9D}"/>
              </a:ext>
            </a:extLst>
          </p:cNvPr>
          <p:cNvSpPr/>
          <p:nvPr userDrawn="1"/>
        </p:nvSpPr>
        <p:spPr>
          <a:xfrm rot="16200000">
            <a:off x="-1934490" y="4490123"/>
            <a:ext cx="4116633"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13" name="Rechteck 12">
            <a:extLst>
              <a:ext uri="{FF2B5EF4-FFF2-40B4-BE49-F238E27FC236}">
                <a16:creationId xmlns:a16="http://schemas.microsoft.com/office/drawing/2014/main" id="{60EE34C9-C37F-4AE3-B3BB-FCD302CDD054}"/>
              </a:ext>
            </a:extLst>
          </p:cNvPr>
          <p:cNvSpPr/>
          <p:nvPr userDrawn="1"/>
        </p:nvSpPr>
        <p:spPr>
          <a:xfrm rot="16200000">
            <a:off x="10883234" y="1246858"/>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17" name="Titel 2">
            <a:extLst>
              <a:ext uri="{FF2B5EF4-FFF2-40B4-BE49-F238E27FC236}">
                <a16:creationId xmlns:a16="http://schemas.microsoft.com/office/drawing/2014/main" id="{B88091AE-53A0-4DAB-976A-729A2890C435}"/>
              </a:ext>
            </a:extLst>
          </p:cNvPr>
          <p:cNvSpPr>
            <a:spLocks noGrp="1"/>
          </p:cNvSpPr>
          <p:nvPr>
            <p:ph type="ctrTitle" idx="4294967295"/>
          </p:nvPr>
        </p:nvSpPr>
        <p:spPr>
          <a:xfrm>
            <a:off x="1267886" y="641353"/>
            <a:ext cx="6633633" cy="1055663"/>
          </a:xfrm>
          <a:prstGeom prst="rect">
            <a:avLst/>
          </a:prstGeom>
        </p:spPr>
        <p:txBody>
          <a:bodyPr>
            <a:normAutofit/>
          </a:bodyPr>
          <a:lstStyle>
            <a:lvl1pPr>
              <a:defRPr sz="3200" b="1">
                <a:solidFill>
                  <a:schemeClr val="tx1">
                    <a:lumMod val="65000"/>
                    <a:lumOff val="35000"/>
                  </a:schemeClr>
                </a:solidFill>
                <a:latin typeface="Arial" panose="020B0604020202020204" pitchFamily="34" charset="0"/>
                <a:cs typeface="Arial" panose="020B0604020202020204" pitchFamily="34" charset="0"/>
              </a:defRPr>
            </a:lvl1pPr>
          </a:lstStyle>
          <a:p>
            <a:r>
              <a:rPr lang="de-DE"/>
              <a:t>Mastertitelformat bearbeiten</a:t>
            </a:r>
            <a:endParaRPr lang="de-DE" dirty="0"/>
          </a:p>
        </p:txBody>
      </p:sp>
      <p:sp>
        <p:nvSpPr>
          <p:cNvPr id="18" name="Untertitel 3">
            <a:extLst>
              <a:ext uri="{FF2B5EF4-FFF2-40B4-BE49-F238E27FC236}">
                <a16:creationId xmlns:a16="http://schemas.microsoft.com/office/drawing/2014/main" id="{7CEE7DDE-FA7B-4A5F-AB17-7FA5BF09BC79}"/>
              </a:ext>
            </a:extLst>
          </p:cNvPr>
          <p:cNvSpPr>
            <a:spLocks noGrp="1"/>
          </p:cNvSpPr>
          <p:nvPr>
            <p:ph type="subTitle" idx="4294967295"/>
          </p:nvPr>
        </p:nvSpPr>
        <p:spPr>
          <a:xfrm>
            <a:off x="1267886" y="1697014"/>
            <a:ext cx="6633633" cy="473075"/>
          </a:xfrm>
          <a:prstGeom prst="rect">
            <a:avLst/>
          </a:prstGeom>
        </p:spPr>
        <p:txBody>
          <a:bodyPr>
            <a:normAutofit lnSpcReduction="10000"/>
          </a:bodyPr>
          <a:lstStyle>
            <a:lvl1pPr marL="0" indent="0">
              <a:buNone/>
              <a:defRPr sz="2000">
                <a:solidFill>
                  <a:srgbClr val="F39200"/>
                </a:solidFill>
                <a:latin typeface="Arial" panose="020B0604020202020204" pitchFamily="34" charset="0"/>
                <a:cs typeface="Arial" panose="020B0604020202020204" pitchFamily="34" charset="0"/>
              </a:defRPr>
            </a:lvl1pPr>
          </a:lstStyle>
          <a:p>
            <a:r>
              <a:rPr lang="de-DE"/>
              <a:t>Master-Untertitelformat bearbeiten</a:t>
            </a:r>
            <a:endParaRPr lang="de-DE" dirty="0"/>
          </a:p>
        </p:txBody>
      </p:sp>
      <p:sp>
        <p:nvSpPr>
          <p:cNvPr id="19" name="Bildplatzhalter 18">
            <a:extLst>
              <a:ext uri="{FF2B5EF4-FFF2-40B4-BE49-F238E27FC236}">
                <a16:creationId xmlns:a16="http://schemas.microsoft.com/office/drawing/2014/main" id="{E82DFB68-91BC-4C6F-BC40-EF6B1312FF8C}"/>
              </a:ext>
            </a:extLst>
          </p:cNvPr>
          <p:cNvSpPr>
            <a:spLocks noGrp="1"/>
          </p:cNvSpPr>
          <p:nvPr>
            <p:ph type="pic" sz="quarter" idx="11" hasCustomPrompt="1"/>
          </p:nvPr>
        </p:nvSpPr>
        <p:spPr>
          <a:xfrm>
            <a:off x="8454702" y="621750"/>
            <a:ext cx="3103033" cy="1548340"/>
          </a:xfrm>
          <a:prstGeom prst="rect">
            <a:avLst/>
          </a:prstGeom>
        </p:spPr>
        <p:txBody>
          <a:bodyPr/>
          <a:lstStyle>
            <a:lvl1pPr marL="0" indent="0">
              <a:buFontTx/>
              <a:buNone/>
              <a:defRPr/>
            </a:lvl1pPr>
          </a:lstStyle>
          <a:p>
            <a:r>
              <a:rPr lang="de-DE" dirty="0"/>
              <a:t>NT Logo einfügen</a:t>
            </a:r>
          </a:p>
        </p:txBody>
      </p:sp>
      <p:sp>
        <p:nvSpPr>
          <p:cNvPr id="14" name="Rechteck 13">
            <a:extLst>
              <a:ext uri="{FF2B5EF4-FFF2-40B4-BE49-F238E27FC236}">
                <a16:creationId xmlns:a16="http://schemas.microsoft.com/office/drawing/2014/main" id="{12CCF8C6-F8C2-4155-B185-CB968EA02A46}"/>
              </a:ext>
            </a:extLst>
          </p:cNvPr>
          <p:cNvSpPr/>
          <p:nvPr userDrawn="1"/>
        </p:nvSpPr>
        <p:spPr>
          <a:xfrm>
            <a:off x="0" y="6672262"/>
            <a:ext cx="12192000" cy="18573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algn="r"/>
            <a:endParaRPr lang="de-DE" sz="900" b="0" dirty="0"/>
          </a:p>
        </p:txBody>
      </p:sp>
      <p:sp>
        <p:nvSpPr>
          <p:cNvPr id="2" name="Fußzeilenplatzhalter 1">
            <a:extLst>
              <a:ext uri="{FF2B5EF4-FFF2-40B4-BE49-F238E27FC236}">
                <a16:creationId xmlns:a16="http://schemas.microsoft.com/office/drawing/2014/main" id="{71A40159-8C10-447C-A2FA-137B6D89FDAE}"/>
              </a:ext>
            </a:extLst>
          </p:cNvPr>
          <p:cNvSpPr>
            <a:spLocks noGrp="1"/>
          </p:cNvSpPr>
          <p:nvPr>
            <p:ph type="ftr" sz="quarter" idx="12"/>
          </p:nvPr>
        </p:nvSpPr>
        <p:spPr/>
        <p:txBody>
          <a:bodyPr/>
          <a:lstStyle/>
          <a:p>
            <a:r>
              <a:rPr lang="de-DE"/>
              <a:t>Persönliche Schutzausrüstung (PSA), Hautschutz, Hygiene |  QM  |  Stand: 21.03.2023</a:t>
            </a:r>
            <a:endParaRPr lang="de-DE" dirty="0"/>
          </a:p>
        </p:txBody>
      </p:sp>
      <p:sp>
        <p:nvSpPr>
          <p:cNvPr id="4" name="Foliennummernplatzhalter 3">
            <a:extLst>
              <a:ext uri="{FF2B5EF4-FFF2-40B4-BE49-F238E27FC236}">
                <a16:creationId xmlns:a16="http://schemas.microsoft.com/office/drawing/2014/main" id="{9FE6DD48-EDCF-4678-AC50-331C9A8A69E0}"/>
              </a:ext>
            </a:extLst>
          </p:cNvPr>
          <p:cNvSpPr>
            <a:spLocks noGrp="1"/>
          </p:cNvSpPr>
          <p:nvPr>
            <p:ph type="sldNum" sz="quarter" idx="13"/>
          </p:nvPr>
        </p:nvSpPr>
        <p:spPr/>
        <p:txBody>
          <a:bodyPr/>
          <a:lstStyle/>
          <a:p>
            <a:fld id="{053D595E-183D-41C2-8C63-EDF57902016D}" type="slidenum">
              <a:rPr lang="de-DE" smtClean="0"/>
              <a:pPr/>
              <a:t>‹Nr.›</a:t>
            </a:fld>
            <a:endParaRPr lang="de-DE" dirty="0"/>
          </a:p>
        </p:txBody>
      </p:sp>
    </p:spTree>
    <p:extLst>
      <p:ext uri="{BB962C8B-B14F-4D97-AF65-F5344CB8AC3E}">
        <p14:creationId xmlns:p14="http://schemas.microsoft.com/office/powerpoint/2010/main" val="2427960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Überschrift">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06B392EC-A228-4565-AE17-974657A07ACF}"/>
              </a:ext>
            </a:extLst>
          </p:cNvPr>
          <p:cNvSpPr/>
          <p:nvPr userDrawn="1"/>
        </p:nvSpPr>
        <p:spPr>
          <a:xfrm>
            <a:off x="0" y="0"/>
            <a:ext cx="12192000" cy="185738"/>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10" name="Rechteck 9">
            <a:extLst>
              <a:ext uri="{FF2B5EF4-FFF2-40B4-BE49-F238E27FC236}">
                <a16:creationId xmlns:a16="http://schemas.microsoft.com/office/drawing/2014/main" id="{CB11625F-8DAF-47BA-810B-379204C51C2E}"/>
              </a:ext>
            </a:extLst>
          </p:cNvPr>
          <p:cNvSpPr/>
          <p:nvPr userDrawn="1"/>
        </p:nvSpPr>
        <p:spPr>
          <a:xfrm rot="16200000">
            <a:off x="-1061120" y="1246861"/>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11" name="Rechteck 10">
            <a:extLst>
              <a:ext uri="{FF2B5EF4-FFF2-40B4-BE49-F238E27FC236}">
                <a16:creationId xmlns:a16="http://schemas.microsoft.com/office/drawing/2014/main" id="{59C4A691-97FB-42A5-9826-7BED0F40AAEE}"/>
              </a:ext>
            </a:extLst>
          </p:cNvPr>
          <p:cNvSpPr/>
          <p:nvPr userDrawn="1"/>
        </p:nvSpPr>
        <p:spPr>
          <a:xfrm rot="16200000">
            <a:off x="10009860" y="4490121"/>
            <a:ext cx="4116634"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12" name="Rechteck 11">
            <a:extLst>
              <a:ext uri="{FF2B5EF4-FFF2-40B4-BE49-F238E27FC236}">
                <a16:creationId xmlns:a16="http://schemas.microsoft.com/office/drawing/2014/main" id="{AD8150D6-3FDD-4E6E-BF4E-846C39370044}"/>
              </a:ext>
            </a:extLst>
          </p:cNvPr>
          <p:cNvSpPr/>
          <p:nvPr userDrawn="1"/>
        </p:nvSpPr>
        <p:spPr>
          <a:xfrm rot="16200000">
            <a:off x="-1934490" y="4490123"/>
            <a:ext cx="4116633"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14" name="Rechteck 13">
            <a:extLst>
              <a:ext uri="{FF2B5EF4-FFF2-40B4-BE49-F238E27FC236}">
                <a16:creationId xmlns:a16="http://schemas.microsoft.com/office/drawing/2014/main" id="{D97C178A-ECD7-4545-BB80-1F87ADDD15B0}"/>
              </a:ext>
            </a:extLst>
          </p:cNvPr>
          <p:cNvSpPr/>
          <p:nvPr userDrawn="1"/>
        </p:nvSpPr>
        <p:spPr>
          <a:xfrm rot="16200000">
            <a:off x="10883234" y="1246858"/>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15" name="Rechteck 14">
            <a:extLst>
              <a:ext uri="{FF2B5EF4-FFF2-40B4-BE49-F238E27FC236}">
                <a16:creationId xmlns:a16="http://schemas.microsoft.com/office/drawing/2014/main" id="{C3C76FF5-E4FF-469E-BE56-FDF50E7B4372}"/>
              </a:ext>
            </a:extLst>
          </p:cNvPr>
          <p:cNvSpPr/>
          <p:nvPr userDrawn="1"/>
        </p:nvSpPr>
        <p:spPr>
          <a:xfrm>
            <a:off x="1243864" y="1194480"/>
            <a:ext cx="74645" cy="31724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4" name="Textplatzhalter 3">
            <a:extLst>
              <a:ext uri="{FF2B5EF4-FFF2-40B4-BE49-F238E27FC236}">
                <a16:creationId xmlns:a16="http://schemas.microsoft.com/office/drawing/2014/main" id="{9FA47685-0ADE-4EBA-A6C2-CE409F5CA58E}"/>
              </a:ext>
            </a:extLst>
          </p:cNvPr>
          <p:cNvSpPr>
            <a:spLocks noGrp="1"/>
          </p:cNvSpPr>
          <p:nvPr>
            <p:ph type="body" sz="quarter" idx="13" hasCustomPrompt="1"/>
          </p:nvPr>
        </p:nvSpPr>
        <p:spPr>
          <a:xfrm>
            <a:off x="1490781" y="1165919"/>
            <a:ext cx="7981467" cy="527050"/>
          </a:xfrm>
          <a:prstGeom prst="rect">
            <a:avLst/>
          </a:prstGeom>
        </p:spPr>
        <p:txBody>
          <a:bodyPr/>
          <a:lstStyle>
            <a:lvl1pPr marL="0" indent="0">
              <a:buNone/>
              <a:defRPr b="1">
                <a:solidFill>
                  <a:schemeClr val="tx1">
                    <a:lumMod val="65000"/>
                    <a:lumOff val="35000"/>
                  </a:schemeClr>
                </a:solidFill>
                <a:latin typeface="Arial" panose="020B0604020202020204" pitchFamily="34" charset="0"/>
                <a:cs typeface="Arial" panose="020B0604020202020204" pitchFamily="34" charset="0"/>
              </a:defRPr>
            </a:lvl1pPr>
          </a:lstStyle>
          <a:p>
            <a:pPr lvl="0"/>
            <a:r>
              <a:rPr lang="de-DE" dirty="0"/>
              <a:t>Überschrift</a:t>
            </a:r>
          </a:p>
        </p:txBody>
      </p:sp>
      <p:sp>
        <p:nvSpPr>
          <p:cNvPr id="18" name="Slide Number Placeholder 3">
            <a:extLst>
              <a:ext uri="{FF2B5EF4-FFF2-40B4-BE49-F238E27FC236}">
                <a16:creationId xmlns:a16="http://schemas.microsoft.com/office/drawing/2014/main" id="{8CCBEAE9-1E67-40A2-B5DC-1A7D17C82233}"/>
              </a:ext>
            </a:extLst>
          </p:cNvPr>
          <p:cNvSpPr>
            <a:spLocks noGrp="1"/>
          </p:cNvSpPr>
          <p:nvPr>
            <p:ph type="sldNum" sz="quarter" idx="12"/>
          </p:nvPr>
        </p:nvSpPr>
        <p:spPr>
          <a:xfrm>
            <a:off x="11293231" y="6303718"/>
            <a:ext cx="651120" cy="365125"/>
          </a:xfrm>
        </p:spPr>
        <p:txBody>
          <a:bodyPr/>
          <a:lstStyle>
            <a:lvl1pPr algn="ctr">
              <a:defRPr/>
            </a:lvl1pPr>
          </a:lstStyle>
          <a:p>
            <a:fld id="{053D595E-183D-41C2-8C63-EDF57902016D}" type="slidenum">
              <a:rPr lang="de-DE" smtClean="0"/>
              <a:pPr/>
              <a:t>‹Nr.›</a:t>
            </a:fld>
            <a:endParaRPr lang="de-DE" dirty="0"/>
          </a:p>
        </p:txBody>
      </p:sp>
      <p:sp>
        <p:nvSpPr>
          <p:cNvPr id="19" name="Titel 1">
            <a:extLst>
              <a:ext uri="{FF2B5EF4-FFF2-40B4-BE49-F238E27FC236}">
                <a16:creationId xmlns:a16="http://schemas.microsoft.com/office/drawing/2014/main" id="{750A3192-EB2D-476F-B720-6DC0107B2328}"/>
              </a:ext>
            </a:extLst>
          </p:cNvPr>
          <p:cNvSpPr txBox="1">
            <a:spLocks/>
          </p:cNvSpPr>
          <p:nvPr userDrawn="1"/>
        </p:nvSpPr>
        <p:spPr>
          <a:xfrm rot="16200000">
            <a:off x="10969519" y="5611663"/>
            <a:ext cx="1298544" cy="2897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1100" dirty="0">
                <a:solidFill>
                  <a:schemeClr val="bg1">
                    <a:lumMod val="85000"/>
                  </a:schemeClr>
                </a:solidFill>
                <a:latin typeface="Arial" panose="020B0604020202020204" pitchFamily="34" charset="0"/>
                <a:cs typeface="Arial" panose="020B0604020202020204" pitchFamily="34" charset="0"/>
              </a:rPr>
              <a:t>NOVOTERGUM</a:t>
            </a:r>
          </a:p>
        </p:txBody>
      </p:sp>
      <p:pic>
        <p:nvPicPr>
          <p:cNvPr id="16" name="Picture 6" descr="Qualitätsmanagement in der Zahnarztpraxis">
            <a:extLst>
              <a:ext uri="{FF2B5EF4-FFF2-40B4-BE49-F238E27FC236}">
                <a16:creationId xmlns:a16="http://schemas.microsoft.com/office/drawing/2014/main" id="{B4341E86-AB43-428F-9270-1BCB0EB3F3F1}"/>
              </a:ext>
            </a:extLst>
          </p:cNvPr>
          <p:cNvPicPr>
            <a:picLocks noChangeAspect="1" noChangeArrowheads="1"/>
          </p:cNvPicPr>
          <p:nvPr userDrawn="1"/>
        </p:nvPicPr>
        <p:blipFill rotWithShape="1">
          <a:blip r:embed="rId2" cstate="print">
            <a:clrChange>
              <a:clrFrom>
                <a:srgbClr val="FFFFFF"/>
              </a:clrFrom>
              <a:clrTo>
                <a:srgbClr val="FFFFFF">
                  <a:alpha val="0"/>
                </a:srgbClr>
              </a:clrTo>
            </a:clrChange>
            <a:alphaModFix amt="6000"/>
            <a:extLst>
              <a:ext uri="{28A0092B-C50C-407E-A947-70E740481C1C}">
                <a14:useLocalDpi xmlns:a14="http://schemas.microsoft.com/office/drawing/2010/main" val="0"/>
              </a:ext>
            </a:extLst>
          </a:blip>
          <a:srcRect t="12212" r="390" b="4887"/>
          <a:stretch/>
        </p:blipFill>
        <p:spPr bwMode="auto">
          <a:xfrm>
            <a:off x="242830" y="185734"/>
            <a:ext cx="11701515" cy="6483109"/>
          </a:xfrm>
          <a:prstGeom prst="rect">
            <a:avLst/>
          </a:prstGeom>
          <a:noFill/>
          <a:extLst>
            <a:ext uri="{909E8E84-426E-40DD-AFC4-6F175D3DCCD1}">
              <a14:hiddenFill xmlns:a14="http://schemas.microsoft.com/office/drawing/2010/main">
                <a:solidFill>
                  <a:srgbClr val="FFFFFF"/>
                </a:solidFill>
              </a14:hiddenFill>
            </a:ext>
          </a:extLst>
        </p:spPr>
      </p:pic>
      <p:sp>
        <p:nvSpPr>
          <p:cNvPr id="17" name="Rechteck 16">
            <a:extLst>
              <a:ext uri="{FF2B5EF4-FFF2-40B4-BE49-F238E27FC236}">
                <a16:creationId xmlns:a16="http://schemas.microsoft.com/office/drawing/2014/main" id="{261E344A-C94E-485F-835A-479802E8EBC2}"/>
              </a:ext>
            </a:extLst>
          </p:cNvPr>
          <p:cNvSpPr/>
          <p:nvPr userDrawn="1"/>
        </p:nvSpPr>
        <p:spPr>
          <a:xfrm>
            <a:off x="0" y="6672262"/>
            <a:ext cx="12192000" cy="18573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algn="r"/>
            <a:endParaRPr lang="de-DE" sz="900" b="0" dirty="0"/>
          </a:p>
        </p:txBody>
      </p:sp>
      <p:sp>
        <p:nvSpPr>
          <p:cNvPr id="2" name="Fußzeilenplatzhalter 1">
            <a:extLst>
              <a:ext uri="{FF2B5EF4-FFF2-40B4-BE49-F238E27FC236}">
                <a16:creationId xmlns:a16="http://schemas.microsoft.com/office/drawing/2014/main" id="{F88C7FF4-69D3-40B3-88B2-78260392BB02}"/>
              </a:ext>
            </a:extLst>
          </p:cNvPr>
          <p:cNvSpPr>
            <a:spLocks noGrp="1"/>
          </p:cNvSpPr>
          <p:nvPr>
            <p:ph type="ftr" sz="quarter" idx="14"/>
          </p:nvPr>
        </p:nvSpPr>
        <p:spPr/>
        <p:txBody>
          <a:bodyPr/>
          <a:lstStyle/>
          <a:p>
            <a:r>
              <a:rPr lang="de-DE"/>
              <a:t>Persönliche Schutzausrüstung (PSA), Hautschutz, Hygiene |  QM  |  Stand: 21.03.2023</a:t>
            </a:r>
            <a:endParaRPr lang="de-DE" dirty="0"/>
          </a:p>
        </p:txBody>
      </p:sp>
    </p:spTree>
    <p:extLst>
      <p:ext uri="{BB962C8B-B14F-4D97-AF65-F5344CB8AC3E}">
        <p14:creationId xmlns:p14="http://schemas.microsoft.com/office/powerpoint/2010/main" val="1046792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293231" y="6303718"/>
            <a:ext cx="651120" cy="365125"/>
          </a:xfrm>
        </p:spPr>
        <p:txBody>
          <a:bodyPr/>
          <a:lstStyle>
            <a:lvl1pPr algn="ctr">
              <a:defRPr/>
            </a:lvl1pPr>
          </a:lstStyle>
          <a:p>
            <a:fld id="{053D595E-183D-41C2-8C63-EDF57902016D}" type="slidenum">
              <a:rPr lang="de-DE" smtClean="0"/>
              <a:pPr/>
              <a:t>‹Nr.›</a:t>
            </a:fld>
            <a:endParaRPr lang="de-DE" dirty="0"/>
          </a:p>
        </p:txBody>
      </p:sp>
      <p:sp>
        <p:nvSpPr>
          <p:cNvPr id="6" name="Rechteck 5">
            <a:extLst>
              <a:ext uri="{FF2B5EF4-FFF2-40B4-BE49-F238E27FC236}">
                <a16:creationId xmlns:a16="http://schemas.microsoft.com/office/drawing/2014/main" id="{544EE2C0-5C60-4C30-8280-C5EA36BE99F9}"/>
              </a:ext>
            </a:extLst>
          </p:cNvPr>
          <p:cNvSpPr/>
          <p:nvPr userDrawn="1"/>
        </p:nvSpPr>
        <p:spPr>
          <a:xfrm>
            <a:off x="0" y="0"/>
            <a:ext cx="12192000" cy="185738"/>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7" name="Rechteck 6">
            <a:extLst>
              <a:ext uri="{FF2B5EF4-FFF2-40B4-BE49-F238E27FC236}">
                <a16:creationId xmlns:a16="http://schemas.microsoft.com/office/drawing/2014/main" id="{EF827BBC-E29D-45A1-9C3D-BE7C97505220}"/>
              </a:ext>
            </a:extLst>
          </p:cNvPr>
          <p:cNvSpPr/>
          <p:nvPr userDrawn="1"/>
        </p:nvSpPr>
        <p:spPr>
          <a:xfrm rot="16200000">
            <a:off x="-1061120" y="1246861"/>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8" name="Rechteck 7">
            <a:extLst>
              <a:ext uri="{FF2B5EF4-FFF2-40B4-BE49-F238E27FC236}">
                <a16:creationId xmlns:a16="http://schemas.microsoft.com/office/drawing/2014/main" id="{E4B93E4B-29B2-4031-9FA7-C57A763A8154}"/>
              </a:ext>
            </a:extLst>
          </p:cNvPr>
          <p:cNvSpPr/>
          <p:nvPr userDrawn="1"/>
        </p:nvSpPr>
        <p:spPr>
          <a:xfrm rot="16200000">
            <a:off x="10009860" y="4490121"/>
            <a:ext cx="4116634"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9" name="Rechteck 8">
            <a:extLst>
              <a:ext uri="{FF2B5EF4-FFF2-40B4-BE49-F238E27FC236}">
                <a16:creationId xmlns:a16="http://schemas.microsoft.com/office/drawing/2014/main" id="{4D69C588-C950-40EC-8E02-DC577545E152}"/>
              </a:ext>
            </a:extLst>
          </p:cNvPr>
          <p:cNvSpPr/>
          <p:nvPr userDrawn="1"/>
        </p:nvSpPr>
        <p:spPr>
          <a:xfrm rot="16200000">
            <a:off x="-1934490" y="4490123"/>
            <a:ext cx="4116633"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11" name="Rechteck 10">
            <a:extLst>
              <a:ext uri="{FF2B5EF4-FFF2-40B4-BE49-F238E27FC236}">
                <a16:creationId xmlns:a16="http://schemas.microsoft.com/office/drawing/2014/main" id="{09BE2CDC-A4D3-435F-8195-CA90625FB80D}"/>
              </a:ext>
            </a:extLst>
          </p:cNvPr>
          <p:cNvSpPr/>
          <p:nvPr userDrawn="1"/>
        </p:nvSpPr>
        <p:spPr>
          <a:xfrm rot="16200000">
            <a:off x="10883234" y="1246858"/>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12" name="Titel 1">
            <a:extLst>
              <a:ext uri="{FF2B5EF4-FFF2-40B4-BE49-F238E27FC236}">
                <a16:creationId xmlns:a16="http://schemas.microsoft.com/office/drawing/2014/main" id="{21537899-AAC5-4606-912E-ADFA4FE257C1}"/>
              </a:ext>
            </a:extLst>
          </p:cNvPr>
          <p:cNvSpPr txBox="1">
            <a:spLocks/>
          </p:cNvSpPr>
          <p:nvPr userDrawn="1"/>
        </p:nvSpPr>
        <p:spPr>
          <a:xfrm rot="16200000">
            <a:off x="10969519" y="5611663"/>
            <a:ext cx="1298544" cy="2897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1100" dirty="0">
                <a:solidFill>
                  <a:schemeClr val="bg1">
                    <a:lumMod val="85000"/>
                  </a:schemeClr>
                </a:solidFill>
                <a:latin typeface="Arial" panose="020B0604020202020204" pitchFamily="34" charset="0"/>
                <a:cs typeface="Arial" panose="020B0604020202020204" pitchFamily="34" charset="0"/>
              </a:rPr>
              <a:t>NOVOTERGUM</a:t>
            </a:r>
          </a:p>
        </p:txBody>
      </p:sp>
      <p:pic>
        <p:nvPicPr>
          <p:cNvPr id="13" name="Picture 6" descr="Qualitätsmanagement in der Zahnarztpraxis">
            <a:extLst>
              <a:ext uri="{FF2B5EF4-FFF2-40B4-BE49-F238E27FC236}">
                <a16:creationId xmlns:a16="http://schemas.microsoft.com/office/drawing/2014/main" id="{38E61E5D-D1A1-4499-807E-EC334AB23761}"/>
              </a:ext>
            </a:extLst>
          </p:cNvPr>
          <p:cNvPicPr>
            <a:picLocks noChangeAspect="1" noChangeArrowheads="1"/>
          </p:cNvPicPr>
          <p:nvPr userDrawn="1"/>
        </p:nvPicPr>
        <p:blipFill rotWithShape="1">
          <a:blip r:embed="rId2" cstate="print">
            <a:clrChange>
              <a:clrFrom>
                <a:srgbClr val="FFFFFF"/>
              </a:clrFrom>
              <a:clrTo>
                <a:srgbClr val="FFFFFF">
                  <a:alpha val="0"/>
                </a:srgbClr>
              </a:clrTo>
            </a:clrChange>
            <a:alphaModFix amt="6000"/>
            <a:extLst>
              <a:ext uri="{28A0092B-C50C-407E-A947-70E740481C1C}">
                <a14:useLocalDpi xmlns:a14="http://schemas.microsoft.com/office/drawing/2010/main" val="0"/>
              </a:ext>
            </a:extLst>
          </a:blip>
          <a:srcRect t="12212" r="390" b="4887"/>
          <a:stretch/>
        </p:blipFill>
        <p:spPr bwMode="auto">
          <a:xfrm>
            <a:off x="242830" y="185734"/>
            <a:ext cx="11701515" cy="6483109"/>
          </a:xfrm>
          <a:prstGeom prst="rect">
            <a:avLst/>
          </a:prstGeom>
          <a:noFill/>
          <a:extLst>
            <a:ext uri="{909E8E84-426E-40DD-AFC4-6F175D3DCCD1}">
              <a14:hiddenFill xmlns:a14="http://schemas.microsoft.com/office/drawing/2010/main">
                <a:solidFill>
                  <a:srgbClr val="FFFFFF"/>
                </a:solidFill>
              </a14:hiddenFill>
            </a:ext>
          </a:extLst>
        </p:spPr>
      </p:pic>
      <p:sp>
        <p:nvSpPr>
          <p:cNvPr id="14" name="Rechteck 13">
            <a:extLst>
              <a:ext uri="{FF2B5EF4-FFF2-40B4-BE49-F238E27FC236}">
                <a16:creationId xmlns:a16="http://schemas.microsoft.com/office/drawing/2014/main" id="{30F75CC1-45DD-47F6-ADA8-0492FE4F2563}"/>
              </a:ext>
            </a:extLst>
          </p:cNvPr>
          <p:cNvSpPr/>
          <p:nvPr userDrawn="1"/>
        </p:nvSpPr>
        <p:spPr>
          <a:xfrm>
            <a:off x="0" y="6672262"/>
            <a:ext cx="12192000" cy="18573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algn="r"/>
            <a:endParaRPr lang="de-DE" sz="900" b="0" dirty="0"/>
          </a:p>
        </p:txBody>
      </p:sp>
      <p:sp>
        <p:nvSpPr>
          <p:cNvPr id="2" name="Fußzeilenplatzhalter 1">
            <a:extLst>
              <a:ext uri="{FF2B5EF4-FFF2-40B4-BE49-F238E27FC236}">
                <a16:creationId xmlns:a16="http://schemas.microsoft.com/office/drawing/2014/main" id="{2B98A539-CD4C-4794-B228-9D67C90F8296}"/>
              </a:ext>
            </a:extLst>
          </p:cNvPr>
          <p:cNvSpPr>
            <a:spLocks noGrp="1"/>
          </p:cNvSpPr>
          <p:nvPr>
            <p:ph type="ftr" sz="quarter" idx="13"/>
          </p:nvPr>
        </p:nvSpPr>
        <p:spPr/>
        <p:txBody>
          <a:bodyPr/>
          <a:lstStyle/>
          <a:p>
            <a:r>
              <a:rPr lang="de-DE"/>
              <a:t>Persönliche Schutzausrüstung (PSA), Hautschutz, Hygiene |  QM  |  Stand: 21.03.2023</a:t>
            </a:r>
            <a:endParaRPr lang="de-DE" dirty="0"/>
          </a:p>
        </p:txBody>
      </p:sp>
    </p:spTree>
    <p:extLst>
      <p:ext uri="{BB962C8B-B14F-4D97-AF65-F5344CB8AC3E}">
        <p14:creationId xmlns:p14="http://schemas.microsoft.com/office/powerpoint/2010/main" val="1067290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lgeseit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293231" y="6303718"/>
            <a:ext cx="651120" cy="365125"/>
          </a:xfrm>
        </p:spPr>
        <p:txBody>
          <a:bodyPr/>
          <a:lstStyle>
            <a:lvl1pPr algn="ctr">
              <a:defRPr/>
            </a:lvl1pPr>
          </a:lstStyle>
          <a:p>
            <a:fld id="{053D595E-183D-41C2-8C63-EDF57902016D}" type="slidenum">
              <a:rPr lang="de-DE" smtClean="0"/>
              <a:pPr/>
              <a:t>‹Nr.›</a:t>
            </a:fld>
            <a:endParaRPr lang="de-DE" dirty="0"/>
          </a:p>
        </p:txBody>
      </p:sp>
      <p:sp>
        <p:nvSpPr>
          <p:cNvPr id="6" name="Rechteck 5">
            <a:extLst>
              <a:ext uri="{FF2B5EF4-FFF2-40B4-BE49-F238E27FC236}">
                <a16:creationId xmlns:a16="http://schemas.microsoft.com/office/drawing/2014/main" id="{544EE2C0-5C60-4C30-8280-C5EA36BE99F9}"/>
              </a:ext>
            </a:extLst>
          </p:cNvPr>
          <p:cNvSpPr/>
          <p:nvPr userDrawn="1"/>
        </p:nvSpPr>
        <p:spPr>
          <a:xfrm>
            <a:off x="0" y="0"/>
            <a:ext cx="12192000" cy="185738"/>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7" name="Rechteck 6">
            <a:extLst>
              <a:ext uri="{FF2B5EF4-FFF2-40B4-BE49-F238E27FC236}">
                <a16:creationId xmlns:a16="http://schemas.microsoft.com/office/drawing/2014/main" id="{EF827BBC-E29D-45A1-9C3D-BE7C97505220}"/>
              </a:ext>
            </a:extLst>
          </p:cNvPr>
          <p:cNvSpPr/>
          <p:nvPr userDrawn="1"/>
        </p:nvSpPr>
        <p:spPr>
          <a:xfrm rot="16200000">
            <a:off x="-1061120" y="1246861"/>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8" name="Rechteck 7">
            <a:extLst>
              <a:ext uri="{FF2B5EF4-FFF2-40B4-BE49-F238E27FC236}">
                <a16:creationId xmlns:a16="http://schemas.microsoft.com/office/drawing/2014/main" id="{E4B93E4B-29B2-4031-9FA7-C57A763A8154}"/>
              </a:ext>
            </a:extLst>
          </p:cNvPr>
          <p:cNvSpPr/>
          <p:nvPr userDrawn="1"/>
        </p:nvSpPr>
        <p:spPr>
          <a:xfrm rot="16200000">
            <a:off x="10009860" y="4490121"/>
            <a:ext cx="4116634"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9" name="Rechteck 8">
            <a:extLst>
              <a:ext uri="{FF2B5EF4-FFF2-40B4-BE49-F238E27FC236}">
                <a16:creationId xmlns:a16="http://schemas.microsoft.com/office/drawing/2014/main" id="{4D69C588-C950-40EC-8E02-DC577545E152}"/>
              </a:ext>
            </a:extLst>
          </p:cNvPr>
          <p:cNvSpPr/>
          <p:nvPr userDrawn="1"/>
        </p:nvSpPr>
        <p:spPr>
          <a:xfrm rot="16200000">
            <a:off x="-1934490" y="4490123"/>
            <a:ext cx="4116633"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11" name="Rechteck 10">
            <a:extLst>
              <a:ext uri="{FF2B5EF4-FFF2-40B4-BE49-F238E27FC236}">
                <a16:creationId xmlns:a16="http://schemas.microsoft.com/office/drawing/2014/main" id="{09BE2CDC-A4D3-435F-8195-CA90625FB80D}"/>
              </a:ext>
            </a:extLst>
          </p:cNvPr>
          <p:cNvSpPr/>
          <p:nvPr userDrawn="1"/>
        </p:nvSpPr>
        <p:spPr>
          <a:xfrm rot="16200000">
            <a:off x="10883234" y="1246858"/>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12" name="Titel 1">
            <a:extLst>
              <a:ext uri="{FF2B5EF4-FFF2-40B4-BE49-F238E27FC236}">
                <a16:creationId xmlns:a16="http://schemas.microsoft.com/office/drawing/2014/main" id="{21537899-AAC5-4606-912E-ADFA4FE257C1}"/>
              </a:ext>
            </a:extLst>
          </p:cNvPr>
          <p:cNvSpPr txBox="1">
            <a:spLocks/>
          </p:cNvSpPr>
          <p:nvPr userDrawn="1"/>
        </p:nvSpPr>
        <p:spPr>
          <a:xfrm rot="16200000">
            <a:off x="10969519" y="5611663"/>
            <a:ext cx="1298544" cy="2897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1100" dirty="0">
                <a:solidFill>
                  <a:schemeClr val="bg1">
                    <a:lumMod val="85000"/>
                  </a:schemeClr>
                </a:solidFill>
                <a:latin typeface="Arial" panose="020B0604020202020204" pitchFamily="34" charset="0"/>
                <a:cs typeface="Arial" panose="020B0604020202020204" pitchFamily="34" charset="0"/>
              </a:rPr>
              <a:t>NOVOTERGUM</a:t>
            </a:r>
          </a:p>
        </p:txBody>
      </p:sp>
      <p:pic>
        <p:nvPicPr>
          <p:cNvPr id="13" name="Grafik 12" descr="Ein Bild, das Wurm enthält.&#10;&#10;Automatisch generierte Beschreibung">
            <a:extLst>
              <a:ext uri="{FF2B5EF4-FFF2-40B4-BE49-F238E27FC236}">
                <a16:creationId xmlns:a16="http://schemas.microsoft.com/office/drawing/2014/main" id="{C47F73F2-554D-4A1F-A659-A731A7CEE5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5753" y="888709"/>
            <a:ext cx="3840488" cy="179832"/>
          </a:xfrm>
          <a:prstGeom prst="rect">
            <a:avLst/>
          </a:prstGeom>
        </p:spPr>
      </p:pic>
      <p:sp>
        <p:nvSpPr>
          <p:cNvPr id="3" name="Textplatzhalter 2">
            <a:extLst>
              <a:ext uri="{FF2B5EF4-FFF2-40B4-BE49-F238E27FC236}">
                <a16:creationId xmlns:a16="http://schemas.microsoft.com/office/drawing/2014/main" id="{EA0C544A-F51D-4897-BEA0-57AED7AE454B}"/>
              </a:ext>
            </a:extLst>
          </p:cNvPr>
          <p:cNvSpPr>
            <a:spLocks noGrp="1"/>
          </p:cNvSpPr>
          <p:nvPr>
            <p:ph type="body" sz="quarter" idx="13" hasCustomPrompt="1"/>
          </p:nvPr>
        </p:nvSpPr>
        <p:spPr>
          <a:xfrm>
            <a:off x="3383494" y="622794"/>
            <a:ext cx="5425017" cy="274760"/>
          </a:xfrm>
          <a:prstGeom prst="rect">
            <a:avLst/>
          </a:prstGeom>
        </p:spPr>
        <p:txBody>
          <a:bodyPr/>
          <a:lstStyle>
            <a:lvl1pPr marL="0" indent="0" algn="ctr">
              <a:buNone/>
              <a:defRPr sz="140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de-DE" dirty="0"/>
              <a:t>Überschrift Folgeseite</a:t>
            </a:r>
          </a:p>
        </p:txBody>
      </p:sp>
      <p:pic>
        <p:nvPicPr>
          <p:cNvPr id="14" name="Picture 6" descr="Qualitätsmanagement in der Zahnarztpraxis">
            <a:extLst>
              <a:ext uri="{FF2B5EF4-FFF2-40B4-BE49-F238E27FC236}">
                <a16:creationId xmlns:a16="http://schemas.microsoft.com/office/drawing/2014/main" id="{29BF93A3-2E69-43A7-BB84-1B8290D84602}"/>
              </a:ext>
            </a:extLst>
          </p:cNvPr>
          <p:cNvPicPr>
            <a:picLocks noChangeAspect="1" noChangeArrowheads="1"/>
          </p:cNvPicPr>
          <p:nvPr userDrawn="1"/>
        </p:nvPicPr>
        <p:blipFill rotWithShape="1">
          <a:blip r:embed="rId3" cstate="print">
            <a:clrChange>
              <a:clrFrom>
                <a:srgbClr val="FFFFFF"/>
              </a:clrFrom>
              <a:clrTo>
                <a:srgbClr val="FFFFFF">
                  <a:alpha val="0"/>
                </a:srgbClr>
              </a:clrTo>
            </a:clrChange>
            <a:alphaModFix amt="6000"/>
            <a:extLst>
              <a:ext uri="{28A0092B-C50C-407E-A947-70E740481C1C}">
                <a14:useLocalDpi xmlns:a14="http://schemas.microsoft.com/office/drawing/2010/main" val="0"/>
              </a:ext>
            </a:extLst>
          </a:blip>
          <a:srcRect t="12212" r="390" b="4887"/>
          <a:stretch/>
        </p:blipFill>
        <p:spPr bwMode="auto">
          <a:xfrm>
            <a:off x="242830" y="185734"/>
            <a:ext cx="11701515" cy="6483109"/>
          </a:xfrm>
          <a:prstGeom prst="rect">
            <a:avLst/>
          </a:prstGeom>
          <a:noFill/>
          <a:extLst>
            <a:ext uri="{909E8E84-426E-40DD-AFC4-6F175D3DCCD1}">
              <a14:hiddenFill xmlns:a14="http://schemas.microsoft.com/office/drawing/2010/main">
                <a:solidFill>
                  <a:srgbClr val="FFFFFF"/>
                </a:solidFill>
              </a14:hiddenFill>
            </a:ext>
          </a:extLst>
        </p:spPr>
      </p:pic>
      <p:sp>
        <p:nvSpPr>
          <p:cNvPr id="15" name="Rechteck 14">
            <a:extLst>
              <a:ext uri="{FF2B5EF4-FFF2-40B4-BE49-F238E27FC236}">
                <a16:creationId xmlns:a16="http://schemas.microsoft.com/office/drawing/2014/main" id="{E98A5596-1E92-4E5A-AB8D-1CED483DEA49}"/>
              </a:ext>
            </a:extLst>
          </p:cNvPr>
          <p:cNvSpPr/>
          <p:nvPr userDrawn="1"/>
        </p:nvSpPr>
        <p:spPr>
          <a:xfrm>
            <a:off x="0" y="6672262"/>
            <a:ext cx="12192000" cy="18573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algn="r"/>
            <a:endParaRPr lang="de-DE" sz="900" b="0" dirty="0"/>
          </a:p>
        </p:txBody>
      </p:sp>
      <p:sp>
        <p:nvSpPr>
          <p:cNvPr id="2" name="Fußzeilenplatzhalter 1">
            <a:extLst>
              <a:ext uri="{FF2B5EF4-FFF2-40B4-BE49-F238E27FC236}">
                <a16:creationId xmlns:a16="http://schemas.microsoft.com/office/drawing/2014/main" id="{D8E70144-79C2-4985-8499-46A4025BDBE0}"/>
              </a:ext>
            </a:extLst>
          </p:cNvPr>
          <p:cNvSpPr>
            <a:spLocks noGrp="1"/>
          </p:cNvSpPr>
          <p:nvPr>
            <p:ph type="ftr" sz="quarter" idx="14"/>
          </p:nvPr>
        </p:nvSpPr>
        <p:spPr/>
        <p:txBody>
          <a:bodyPr/>
          <a:lstStyle/>
          <a:p>
            <a:r>
              <a:rPr lang="de-DE"/>
              <a:t>Persönliche Schutzausrüstung (PSA), Hautschutz, Hygiene |  QM  |  Stand: 21.03.2023</a:t>
            </a:r>
            <a:endParaRPr lang="de-DE" dirty="0"/>
          </a:p>
        </p:txBody>
      </p:sp>
    </p:spTree>
    <p:extLst>
      <p:ext uri="{BB962C8B-B14F-4D97-AF65-F5344CB8AC3E}">
        <p14:creationId xmlns:p14="http://schemas.microsoft.com/office/powerpoint/2010/main" val="18857886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238525" y="6303718"/>
            <a:ext cx="705827" cy="365125"/>
          </a:xfrm>
          <a:prstGeom prst="rect">
            <a:avLst/>
          </a:prstGeom>
        </p:spPr>
        <p:txBody>
          <a:bodyPr vert="horz" lIns="91440" tIns="45720" rIns="91440" bIns="45720" rtlCol="0" anchor="ctr"/>
          <a:lstStyle>
            <a:lvl1pPr algn="r">
              <a:defRPr sz="1000">
                <a:solidFill>
                  <a:schemeClr val="tx1">
                    <a:tint val="75000"/>
                  </a:schemeClr>
                </a:solidFill>
                <a:latin typeface="Arial Black" panose="020B0A04020102020204" pitchFamily="34" charset="0"/>
              </a:defRPr>
            </a:lvl1pPr>
          </a:lstStyle>
          <a:p>
            <a:fld id="{053D595E-183D-41C2-8C63-EDF57902016D}" type="slidenum">
              <a:rPr lang="de-DE" smtClean="0"/>
              <a:pPr/>
              <a:t>‹Nr.›</a:t>
            </a:fld>
            <a:endParaRPr lang="de-DE" dirty="0"/>
          </a:p>
        </p:txBody>
      </p:sp>
      <p:sp>
        <p:nvSpPr>
          <p:cNvPr id="5" name="Rechteck 4">
            <a:extLst>
              <a:ext uri="{FF2B5EF4-FFF2-40B4-BE49-F238E27FC236}">
                <a16:creationId xmlns:a16="http://schemas.microsoft.com/office/drawing/2014/main" id="{30DD76F5-8BE2-44CE-BC7B-415C6F2895D9}"/>
              </a:ext>
            </a:extLst>
          </p:cNvPr>
          <p:cNvSpPr/>
          <p:nvPr userDrawn="1"/>
        </p:nvSpPr>
        <p:spPr>
          <a:xfrm>
            <a:off x="0" y="0"/>
            <a:ext cx="12192000" cy="185738"/>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10" name="Rechteck 9">
            <a:extLst>
              <a:ext uri="{FF2B5EF4-FFF2-40B4-BE49-F238E27FC236}">
                <a16:creationId xmlns:a16="http://schemas.microsoft.com/office/drawing/2014/main" id="{B9063C81-8B0A-4B1C-BEA8-EE9ACBA2AE62}"/>
              </a:ext>
            </a:extLst>
          </p:cNvPr>
          <p:cNvSpPr/>
          <p:nvPr userDrawn="1"/>
        </p:nvSpPr>
        <p:spPr>
          <a:xfrm rot="16200000">
            <a:off x="-1061120" y="1246861"/>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11" name="Rechteck 10">
            <a:extLst>
              <a:ext uri="{FF2B5EF4-FFF2-40B4-BE49-F238E27FC236}">
                <a16:creationId xmlns:a16="http://schemas.microsoft.com/office/drawing/2014/main" id="{A4F39DD7-F5BA-41FA-AC41-04B165FB2991}"/>
              </a:ext>
            </a:extLst>
          </p:cNvPr>
          <p:cNvSpPr/>
          <p:nvPr userDrawn="1"/>
        </p:nvSpPr>
        <p:spPr>
          <a:xfrm rot="16200000">
            <a:off x="10009860" y="4490121"/>
            <a:ext cx="4116634"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12" name="Rechteck 11">
            <a:extLst>
              <a:ext uri="{FF2B5EF4-FFF2-40B4-BE49-F238E27FC236}">
                <a16:creationId xmlns:a16="http://schemas.microsoft.com/office/drawing/2014/main" id="{D8DC3040-96D3-4370-978D-762870E6573F}"/>
              </a:ext>
            </a:extLst>
          </p:cNvPr>
          <p:cNvSpPr/>
          <p:nvPr userDrawn="1"/>
        </p:nvSpPr>
        <p:spPr>
          <a:xfrm rot="16200000">
            <a:off x="-1934490" y="4490123"/>
            <a:ext cx="4116633"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14" name="Rechteck 13">
            <a:extLst>
              <a:ext uri="{FF2B5EF4-FFF2-40B4-BE49-F238E27FC236}">
                <a16:creationId xmlns:a16="http://schemas.microsoft.com/office/drawing/2014/main" id="{FB3B369C-702D-4B7C-80F4-290DAA53CF75}"/>
              </a:ext>
            </a:extLst>
          </p:cNvPr>
          <p:cNvSpPr/>
          <p:nvPr userDrawn="1"/>
        </p:nvSpPr>
        <p:spPr>
          <a:xfrm rot="16200000">
            <a:off x="10883234" y="1246858"/>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9" name="Rechteck 8">
            <a:extLst>
              <a:ext uri="{FF2B5EF4-FFF2-40B4-BE49-F238E27FC236}">
                <a16:creationId xmlns:a16="http://schemas.microsoft.com/office/drawing/2014/main" id="{DBD70398-9373-4ED3-8146-DB11E9157F90}"/>
              </a:ext>
            </a:extLst>
          </p:cNvPr>
          <p:cNvSpPr/>
          <p:nvPr userDrawn="1"/>
        </p:nvSpPr>
        <p:spPr>
          <a:xfrm>
            <a:off x="0" y="6672262"/>
            <a:ext cx="12192000" cy="18573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algn="r"/>
            <a:endParaRPr lang="de-DE" sz="900" b="0" dirty="0"/>
          </a:p>
        </p:txBody>
      </p:sp>
      <p:sp>
        <p:nvSpPr>
          <p:cNvPr id="2" name="Fußzeilenplatzhalter 1">
            <a:extLst>
              <a:ext uri="{FF2B5EF4-FFF2-40B4-BE49-F238E27FC236}">
                <a16:creationId xmlns:a16="http://schemas.microsoft.com/office/drawing/2014/main" id="{B180EA1E-B10F-4B16-A26D-10689F052BE2}"/>
              </a:ext>
            </a:extLst>
          </p:cNvPr>
          <p:cNvSpPr>
            <a:spLocks noGrp="1"/>
          </p:cNvSpPr>
          <p:nvPr>
            <p:ph type="ftr" sz="quarter" idx="3"/>
          </p:nvPr>
        </p:nvSpPr>
        <p:spPr>
          <a:xfrm>
            <a:off x="8414327" y="6668843"/>
            <a:ext cx="3530021" cy="190867"/>
          </a:xfrm>
          <a:prstGeom prst="rect">
            <a:avLst/>
          </a:prstGeom>
          <a:ln>
            <a:noFill/>
          </a:ln>
        </p:spPr>
        <p:txBody>
          <a:bodyPr vert="horz" lIns="91440" tIns="45720" rIns="91440" bIns="45720" rtlCol="0" anchor="ctr"/>
          <a:lstStyle>
            <a:lvl1pPr algn="r">
              <a:defRPr sz="900">
                <a:solidFill>
                  <a:schemeClr val="bg1">
                    <a:lumMod val="85000"/>
                  </a:schemeClr>
                </a:solidFill>
              </a:defRPr>
            </a:lvl1pPr>
          </a:lstStyle>
          <a:p>
            <a:r>
              <a:rPr lang="de-DE"/>
              <a:t>Persönliche Schutzausrüstung (PSA), Hautschutz, Hygiene |  QM  |  Stand: 21.03.2023</a:t>
            </a:r>
            <a:endParaRPr lang="de-DE" dirty="0"/>
          </a:p>
        </p:txBody>
      </p:sp>
    </p:spTree>
    <p:extLst>
      <p:ext uri="{BB962C8B-B14F-4D97-AF65-F5344CB8AC3E}">
        <p14:creationId xmlns:p14="http://schemas.microsoft.com/office/powerpoint/2010/main" val="11377725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8"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tock.adobe.com/de/images/lots-of-medical-masks-on-hangers-stock-of-medical-masks-waiting-for-command-alarm-ready-for-alarm/424039831?prev_url=detail"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stock.adobe.com/de/images/corona-mundschutz-und-handschuhe/351981471?prev_url=detail" TargetMode="Externa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stock.adobe.com/de/images/infektionsschutz-handschuhe-mund-nasenschutz-kittel/329859879?prev_url=detail" TargetMode="External"/><Relationship Id="rId2" Type="http://schemas.openxmlformats.org/officeDocument/2006/relationships/hyperlink" Target="https://stock.adobe.com/de/images/side-view-close-up-man-wearing-face-shield-and-mask-copyspace/371990117?prev_url=detail" TargetMode="Externa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stock.adobe.com/de/images/frau-mit-mundschutz-und-handschuhe-stoppt-die-corona-virus-pandemie/328720294?prev_url=detai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hyperlink" Target="https://stock.adobe.com/de/images/op-maske-mund-nase-schutz/408412170" TargetMode="External"/><Relationship Id="rId4" Type="http://schemas.openxmlformats.org/officeDocument/2006/relationships/hyperlink" Target="https://stock.adobe.com/de/images/op-maske-mund-nase-schutz-ffp2-version-1/40841216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stock.adobe.com/de/images/exclamation-mark-made-of-carrot-on-white-background/424698235?prev_url=detail" TargetMode="External"/><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stock.adobe.com/de/images/woman-in-grey-blouse-wearing-ffp2-mask/426163669?prev_url=detail"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stock.adobe.com/de/images/health-insurance-concept-people-hands-holding-plus-and-healthcare-medical-icon-health-and-access-to-welfare-health-concept/559791227?prev_url=detail"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stock.adobe.com/de/images/doctor-washing-hands-with-soap-male-surgeon-is-preparing-for-surgery-he-is-in-uniform/562966316?prev_url=detail" TargetMode="External"/><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platzhalter 15">
            <a:extLst>
              <a:ext uri="{FF2B5EF4-FFF2-40B4-BE49-F238E27FC236}">
                <a16:creationId xmlns:a16="http://schemas.microsoft.com/office/drawing/2014/main" id="{E96DE4C8-2DD6-7DA0-58D7-1C41E5914EEA}"/>
              </a:ext>
            </a:extLst>
          </p:cNvPr>
          <p:cNvPicPr>
            <a:picLocks noGrp="1" noChangeAspect="1"/>
          </p:cNvPicPr>
          <p:nvPr>
            <p:ph type="pic" sz="quarter" idx="10"/>
          </p:nvPr>
        </p:nvPicPr>
        <p:blipFill rotWithShape="1">
          <a:blip r:embed="rId2"/>
          <a:srcRect t="4257" b="4257"/>
          <a:stretch/>
        </p:blipFill>
        <p:spPr>
          <a:xfrm>
            <a:off x="445293" y="1219620"/>
            <a:ext cx="11301413" cy="5294312"/>
          </a:xfrm>
        </p:spPr>
      </p:pic>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2"/>
          </p:nvPr>
        </p:nvSpPr>
        <p:spPr>
          <a:xfrm>
            <a:off x="7576457" y="6668843"/>
            <a:ext cx="4367891" cy="190867"/>
          </a:xfrm>
        </p:spPr>
        <p:txBody>
          <a:bodyPr/>
          <a:lstStyle/>
          <a:p>
            <a:r>
              <a:rPr lang="de-DE"/>
              <a:t>Persönliche Schutzausrüstung (PSA), Hautschutz, Hygiene |  QM  |  Stand: 21.03.2023</a:t>
            </a:r>
            <a:endParaRPr lang="de-DE" dirty="0"/>
          </a:p>
        </p:txBody>
      </p:sp>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3"/>
          </p:nvPr>
        </p:nvSpPr>
        <p:spPr/>
        <p:txBody>
          <a:bodyPr/>
          <a:lstStyle/>
          <a:p>
            <a:fld id="{053D595E-183D-41C2-8C63-EDF57902016D}" type="slidenum">
              <a:rPr lang="de-DE" smtClean="0"/>
              <a:pPr/>
              <a:t>1</a:t>
            </a:fld>
            <a:endParaRPr lang="de-DE" dirty="0"/>
          </a:p>
        </p:txBody>
      </p:sp>
      <p:sp>
        <p:nvSpPr>
          <p:cNvPr id="6" name="Textfeld 5">
            <a:extLst>
              <a:ext uri="{FF2B5EF4-FFF2-40B4-BE49-F238E27FC236}">
                <a16:creationId xmlns:a16="http://schemas.microsoft.com/office/drawing/2014/main" id="{A7AF46C1-F428-4D31-B70C-8EAA33E84306}"/>
              </a:ext>
            </a:extLst>
          </p:cNvPr>
          <p:cNvSpPr txBox="1"/>
          <p:nvPr/>
        </p:nvSpPr>
        <p:spPr>
          <a:xfrm>
            <a:off x="9711754" y="494979"/>
            <a:ext cx="1948872" cy="369332"/>
          </a:xfrm>
          <a:prstGeom prst="rect">
            <a:avLst/>
          </a:prstGeom>
          <a:solidFill>
            <a:schemeClr val="bg1">
              <a:lumMod val="75000"/>
            </a:schemeClr>
          </a:solidFill>
        </p:spPr>
        <p:txBody>
          <a:bodyPr wrap="square" rtlCol="0">
            <a:spAutoFit/>
          </a:bodyPr>
          <a:lstStyle/>
          <a:p>
            <a:r>
              <a:rPr lang="de-DE" dirty="0">
                <a:solidFill>
                  <a:srgbClr val="00B050"/>
                </a:solidFill>
                <a:hlinkClick r:id="rId3">
                  <a:extLst>
                    <a:ext uri="{A12FA001-AC4F-418D-AE19-62706E023703}">
                      <ahyp:hlinkClr xmlns:ahyp="http://schemas.microsoft.com/office/drawing/2018/hyperlinkcolor" val="tx"/>
                    </a:ext>
                  </a:extLst>
                </a:hlinkClick>
              </a:rPr>
              <a:t>Hyperlink zum Bild</a:t>
            </a:r>
            <a:endParaRPr lang="de-DE" dirty="0">
              <a:solidFill>
                <a:srgbClr val="00B050"/>
              </a:solidFill>
            </a:endParaRPr>
          </a:p>
        </p:txBody>
      </p:sp>
      <p:sp>
        <p:nvSpPr>
          <p:cNvPr id="8" name="Titel 7">
            <a:extLst>
              <a:ext uri="{FF2B5EF4-FFF2-40B4-BE49-F238E27FC236}">
                <a16:creationId xmlns:a16="http://schemas.microsoft.com/office/drawing/2014/main" id="{5B6A8766-4672-3417-CE0C-0B11B8EAD24A}"/>
              </a:ext>
            </a:extLst>
          </p:cNvPr>
          <p:cNvSpPr>
            <a:spLocks noGrp="1"/>
          </p:cNvSpPr>
          <p:nvPr>
            <p:ph type="ctrTitle" idx="4294967295"/>
          </p:nvPr>
        </p:nvSpPr>
        <p:spPr>
          <a:xfrm>
            <a:off x="1267886" y="641354"/>
            <a:ext cx="8443868" cy="669872"/>
          </a:xfrm>
        </p:spPr>
        <p:txBody>
          <a:bodyPr/>
          <a:lstStyle/>
          <a:p>
            <a:pPr algn="ctr"/>
            <a:r>
              <a:rPr lang="de-DE" sz="3200" b="1" dirty="0">
                <a:latin typeface="Arial" panose="020B0604020202020204" pitchFamily="34" charset="0"/>
                <a:cs typeface="Arial" panose="020B0604020202020204" pitchFamily="34" charset="0"/>
              </a:rPr>
              <a:t>Persönliche Schutzausrüstung</a:t>
            </a:r>
          </a:p>
        </p:txBody>
      </p:sp>
    </p:spTree>
    <p:extLst>
      <p:ext uri="{BB962C8B-B14F-4D97-AF65-F5344CB8AC3E}">
        <p14:creationId xmlns:p14="http://schemas.microsoft.com/office/powerpoint/2010/main" val="479489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10BB75F-915F-98E6-BC8F-57718937D085}"/>
              </a:ext>
            </a:extLst>
          </p:cNvPr>
          <p:cNvSpPr>
            <a:spLocks noGrp="1"/>
          </p:cNvSpPr>
          <p:nvPr>
            <p:ph type="sldNum" sz="quarter" idx="12"/>
          </p:nvPr>
        </p:nvSpPr>
        <p:spPr/>
        <p:txBody>
          <a:bodyPr/>
          <a:lstStyle/>
          <a:p>
            <a:fld id="{053D595E-183D-41C2-8C63-EDF57902016D}" type="slidenum">
              <a:rPr lang="de-DE" smtClean="0"/>
              <a:pPr/>
              <a:t>10</a:t>
            </a:fld>
            <a:endParaRPr lang="de-DE" dirty="0"/>
          </a:p>
        </p:txBody>
      </p:sp>
      <p:sp>
        <p:nvSpPr>
          <p:cNvPr id="3" name="Fußzeilenplatzhalter 2"/>
          <p:cNvSpPr>
            <a:spLocks noGrp="1"/>
          </p:cNvSpPr>
          <p:nvPr>
            <p:ph type="ftr" sz="quarter" idx="13"/>
          </p:nvPr>
        </p:nvSpPr>
        <p:spPr>
          <a:xfrm>
            <a:off x="6456785" y="6668843"/>
            <a:ext cx="5487564" cy="190867"/>
          </a:xfrm>
        </p:spPr>
        <p:txBody>
          <a:bodyPr/>
          <a:lstStyle/>
          <a:p>
            <a:r>
              <a:rPr lang="de-DE"/>
              <a:t>Persönliche Schutzausrüstung (PSA), Hautschutz, Hygiene |  QM  |  Stand: 21.03.2023</a:t>
            </a:r>
            <a:endParaRPr lang="de-DE" dirty="0"/>
          </a:p>
        </p:txBody>
      </p:sp>
      <p:sp>
        <p:nvSpPr>
          <p:cNvPr id="4" name="Rechteck 3"/>
          <p:cNvSpPr/>
          <p:nvPr/>
        </p:nvSpPr>
        <p:spPr>
          <a:xfrm>
            <a:off x="1045028" y="722554"/>
            <a:ext cx="1382110" cy="461665"/>
          </a:xfrm>
          <a:prstGeom prst="rect">
            <a:avLst/>
          </a:prstGeom>
        </p:spPr>
        <p:txBody>
          <a:bodyPr wrap="none">
            <a:spAutoFit/>
          </a:bodyPr>
          <a:lstStyle/>
          <a:p>
            <a:r>
              <a:rPr lang="de-DE" sz="2400" b="1" dirty="0">
                <a:latin typeface="Arial" pitchFamily="34" charset="0"/>
                <a:cs typeface="Arial" pitchFamily="34" charset="0"/>
              </a:rPr>
              <a:t>Hygiene</a:t>
            </a:r>
          </a:p>
        </p:txBody>
      </p:sp>
      <p:sp>
        <p:nvSpPr>
          <p:cNvPr id="5" name="Textfeld 4"/>
          <p:cNvSpPr txBox="1"/>
          <p:nvPr/>
        </p:nvSpPr>
        <p:spPr>
          <a:xfrm>
            <a:off x="1045028" y="1375086"/>
            <a:ext cx="9451911" cy="4939814"/>
          </a:xfrm>
          <a:prstGeom prst="rect">
            <a:avLst/>
          </a:prstGeom>
          <a:noFill/>
        </p:spPr>
        <p:txBody>
          <a:bodyPr wrap="square" rtlCol="0">
            <a:spAutoFit/>
          </a:bodyPr>
          <a:lstStyle/>
          <a:p>
            <a:pPr>
              <a:spcAft>
                <a:spcPts val="600"/>
              </a:spcAft>
            </a:pPr>
            <a:r>
              <a:rPr lang="de-DE" dirty="0">
                <a:solidFill>
                  <a:srgbClr val="00B050"/>
                </a:solidFill>
                <a:latin typeface="Arial" pitchFamily="34" charset="0"/>
                <a:cs typeface="Arial" pitchFamily="34" charset="0"/>
              </a:rPr>
              <a:t>QMF 2a Desinfektionsplan Hygieneplan….</a:t>
            </a:r>
          </a:p>
          <a:p>
            <a:pPr marL="285750" indent="-285750">
              <a:spcAft>
                <a:spcPts val="600"/>
              </a:spcAft>
              <a:buFont typeface="Arial" panose="020B0604020202020204" pitchFamily="34" charset="0"/>
              <a:buChar char="•"/>
            </a:pPr>
            <a:r>
              <a:rPr lang="de-DE" dirty="0">
                <a:latin typeface="Arial" pitchFamily="34" charset="0"/>
                <a:cs typeface="Arial" pitchFamily="34" charset="0"/>
              </a:rPr>
              <a:t>enthält schriftlich niedergelegte Anweisungen zur Einhaltung und Gewährleistung der Hygienestandards.</a:t>
            </a:r>
          </a:p>
          <a:p>
            <a:pPr marL="342900" indent="-342900">
              <a:spcAft>
                <a:spcPts val="600"/>
              </a:spcAft>
              <a:buFont typeface="Arial" pitchFamily="34" charset="0"/>
              <a:buChar char="•"/>
            </a:pPr>
            <a:r>
              <a:rPr lang="de-DE" dirty="0">
                <a:latin typeface="Arial" pitchFamily="34" charset="0"/>
                <a:cs typeface="Arial" pitchFamily="34" charset="0"/>
              </a:rPr>
              <a:t>ist für alle MA in den Zentren bindend und an geeigneten Stellen sichtbar auszuhängen.</a:t>
            </a:r>
          </a:p>
          <a:p>
            <a:pPr marL="342900" indent="-342900">
              <a:spcAft>
                <a:spcPts val="600"/>
              </a:spcAft>
              <a:buFont typeface="Arial" pitchFamily="34" charset="0"/>
              <a:buChar char="•"/>
            </a:pPr>
            <a:r>
              <a:rPr lang="de-DE" dirty="0">
                <a:latin typeface="Arial" pitchFamily="34" charset="0"/>
                <a:cs typeface="Arial" pitchFamily="34" charset="0"/>
              </a:rPr>
              <a:t>beinhaltet Themen zur Reinigung, Desinfektion und Pflege der Hände.</a:t>
            </a:r>
          </a:p>
          <a:p>
            <a:pPr marL="342900" indent="-342900">
              <a:spcAft>
                <a:spcPts val="600"/>
              </a:spcAft>
              <a:buFont typeface="Arial" pitchFamily="34" charset="0"/>
              <a:buChar char="•"/>
            </a:pPr>
            <a:r>
              <a:rPr lang="de-DE" dirty="0">
                <a:latin typeface="Arial" pitchFamily="34" charset="0"/>
                <a:cs typeface="Arial" pitchFamily="34" charset="0"/>
              </a:rPr>
              <a:t>beinhaltet Themen zur Reinigung &amp; Desinfektion von Behandlungsliegen, Therapiegeräten, Turngeräten, Gymnastikmatten, Auflagen, Räumen, Oberflächen, Sanitäreinrichtungen und dem Umgang mit Abfällen.</a:t>
            </a:r>
          </a:p>
          <a:p>
            <a:pPr>
              <a:spcAft>
                <a:spcPts val="600"/>
              </a:spcAft>
            </a:pPr>
            <a:r>
              <a:rPr lang="de-DE" dirty="0">
                <a:latin typeface="Arial" pitchFamily="34" charset="0"/>
                <a:cs typeface="Arial" pitchFamily="34" charset="0"/>
              </a:rPr>
              <a:t>AA 02 Sauberkeit &amp; Hygiene..</a:t>
            </a:r>
          </a:p>
          <a:p>
            <a:pPr marL="342900" indent="-342900">
              <a:spcAft>
                <a:spcPts val="600"/>
              </a:spcAft>
              <a:buFont typeface="Arial" pitchFamily="34" charset="0"/>
              <a:buChar char="•"/>
            </a:pPr>
            <a:r>
              <a:rPr lang="de-DE" dirty="0">
                <a:latin typeface="Arial" pitchFamily="34" charset="0"/>
                <a:cs typeface="Arial" pitchFamily="34" charset="0"/>
              </a:rPr>
              <a:t>beschreibt die internen Standards zum Infektionsschutz, zur Reinigung und Kontrolle, Müllentsorgung, Berufsbekleidung, zum Erscheinungsbild und Rauchverbot.</a:t>
            </a:r>
          </a:p>
          <a:p>
            <a:pPr marL="342900" indent="-342900">
              <a:spcAft>
                <a:spcPts val="600"/>
              </a:spcAft>
              <a:buFont typeface="Arial" pitchFamily="34" charset="0"/>
              <a:buChar char="•"/>
            </a:pPr>
            <a:r>
              <a:rPr lang="de-DE" dirty="0">
                <a:latin typeface="Arial" pitchFamily="34" charset="0"/>
                <a:cs typeface="Arial" pitchFamily="34" charset="0"/>
              </a:rPr>
              <a:t>bildet die Maßnahmen zum COVID-19 Hygienekonzept ab.</a:t>
            </a:r>
          </a:p>
          <a:p>
            <a:pPr marL="342900" indent="-342900">
              <a:spcAft>
                <a:spcPts val="600"/>
              </a:spcAft>
              <a:buFont typeface="Arial" pitchFamily="34" charset="0"/>
              <a:buChar char="•"/>
            </a:pPr>
            <a:r>
              <a:rPr lang="de-DE" dirty="0">
                <a:latin typeface="Arial" pitchFamily="34" charset="0"/>
                <a:cs typeface="Arial" pitchFamily="34" charset="0"/>
              </a:rPr>
              <a:t>zeigt im Überblick die mitgeltenden Unterlagen.</a:t>
            </a:r>
          </a:p>
          <a:p>
            <a:pPr marL="342900" indent="-342900">
              <a:spcAft>
                <a:spcPts val="600"/>
              </a:spcAft>
              <a:buFont typeface="Arial" pitchFamily="34" charset="0"/>
              <a:buChar char="•"/>
            </a:pPr>
            <a:r>
              <a:rPr lang="de-DE" dirty="0">
                <a:latin typeface="Arial" pitchFamily="34" charset="0"/>
                <a:cs typeface="Arial" pitchFamily="34" charset="0"/>
              </a:rPr>
              <a:t>ist für alle MA in den Zentren bindend und unterliegt der Informationspflicht jedes einzelnen Beschäftigten.</a:t>
            </a:r>
          </a:p>
        </p:txBody>
      </p:sp>
    </p:spTree>
    <p:extLst>
      <p:ext uri="{BB962C8B-B14F-4D97-AF65-F5344CB8AC3E}">
        <p14:creationId xmlns:p14="http://schemas.microsoft.com/office/powerpoint/2010/main" val="1872692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2"/>
          </p:nvPr>
        </p:nvSpPr>
        <p:spPr/>
        <p:txBody>
          <a:bodyPr/>
          <a:lstStyle/>
          <a:p>
            <a:fld id="{053D595E-183D-41C2-8C63-EDF57902016D}" type="slidenum">
              <a:rPr lang="de-DE" smtClean="0"/>
              <a:pPr/>
              <a:t>2</a:t>
            </a:fld>
            <a:endParaRPr lang="de-DE" dirty="0"/>
          </a:p>
        </p:txBody>
      </p:sp>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3"/>
          </p:nvPr>
        </p:nvSpPr>
        <p:spPr>
          <a:xfrm>
            <a:off x="7585789" y="6668843"/>
            <a:ext cx="4358560" cy="190867"/>
          </a:xfrm>
        </p:spPr>
        <p:txBody>
          <a:bodyPr/>
          <a:lstStyle/>
          <a:p>
            <a:r>
              <a:rPr lang="de-DE"/>
              <a:t>Persönliche Schutzausrüstung (PSA), Hautschutz, Hygiene |  QM  |  Stand: 21.03.2023</a:t>
            </a:r>
            <a:endParaRPr lang="de-DE" dirty="0"/>
          </a:p>
        </p:txBody>
      </p:sp>
      <p:sp>
        <p:nvSpPr>
          <p:cNvPr id="5" name="Textfeld 4">
            <a:extLst>
              <a:ext uri="{FF2B5EF4-FFF2-40B4-BE49-F238E27FC236}">
                <a16:creationId xmlns:a16="http://schemas.microsoft.com/office/drawing/2014/main" id="{3A9952DD-787A-488A-944A-5FFAA76C4189}"/>
              </a:ext>
            </a:extLst>
          </p:cNvPr>
          <p:cNvSpPr txBox="1"/>
          <p:nvPr/>
        </p:nvSpPr>
        <p:spPr>
          <a:xfrm>
            <a:off x="1046213" y="1261470"/>
            <a:ext cx="5620449" cy="461665"/>
          </a:xfrm>
          <a:prstGeom prst="rect">
            <a:avLst/>
          </a:prstGeom>
          <a:noFill/>
        </p:spPr>
        <p:txBody>
          <a:bodyPr wrap="none" rtlCol="0">
            <a:spAutoFit/>
          </a:bodyPr>
          <a:lstStyle/>
          <a:p>
            <a:r>
              <a:rPr lang="de-DE" sz="2400" b="1" dirty="0">
                <a:latin typeface="Arial" pitchFamily="34" charset="0"/>
                <a:cs typeface="Arial" pitchFamily="34" charset="0"/>
              </a:rPr>
              <a:t>Persönliche Schutzausrüstung (PSA)</a:t>
            </a:r>
          </a:p>
        </p:txBody>
      </p:sp>
      <p:sp>
        <p:nvSpPr>
          <p:cNvPr id="6" name="Textfeld 5">
            <a:extLst>
              <a:ext uri="{FF2B5EF4-FFF2-40B4-BE49-F238E27FC236}">
                <a16:creationId xmlns:a16="http://schemas.microsoft.com/office/drawing/2014/main" id="{AC79860D-4359-409A-A6E9-6D5D78007A99}"/>
              </a:ext>
            </a:extLst>
          </p:cNvPr>
          <p:cNvSpPr txBox="1"/>
          <p:nvPr/>
        </p:nvSpPr>
        <p:spPr>
          <a:xfrm>
            <a:off x="1117334" y="1912982"/>
            <a:ext cx="6837946" cy="400109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de-DE" dirty="0">
                <a:latin typeface="Arial" pitchFamily="34" charset="0"/>
                <a:cs typeface="Arial" pitchFamily="34" charset="0"/>
              </a:rPr>
              <a:t>Die PSA ist bei physikalischen, mechanischen, chemischen oder biologischen Gefährdungen erforderlich.</a:t>
            </a:r>
          </a:p>
          <a:p>
            <a:pPr marL="285750" indent="-285750">
              <a:spcAft>
                <a:spcPts val="600"/>
              </a:spcAft>
              <a:buFont typeface="Arial" panose="020B0604020202020204" pitchFamily="34" charset="0"/>
              <a:buChar char="•"/>
            </a:pPr>
            <a:r>
              <a:rPr lang="de-DE" dirty="0">
                <a:latin typeface="Arial" pitchFamily="34" charset="0"/>
                <a:cs typeface="Arial" pitchFamily="34" charset="0"/>
              </a:rPr>
              <a:t>Die PSA ist ein effektiver Schutz vor Gesundheitsschäden und Berufskrankheiten.</a:t>
            </a:r>
          </a:p>
          <a:p>
            <a:pPr marL="285750" indent="-285750">
              <a:spcAft>
                <a:spcPts val="600"/>
              </a:spcAft>
              <a:buFont typeface="Arial" panose="020B0604020202020204" pitchFamily="34" charset="0"/>
              <a:buChar char="•"/>
            </a:pPr>
            <a:r>
              <a:rPr lang="de-DE" dirty="0">
                <a:solidFill>
                  <a:srgbClr val="00B050"/>
                </a:solidFill>
                <a:latin typeface="Arial" pitchFamily="34" charset="0"/>
                <a:cs typeface="Arial" pitchFamily="34" charset="0"/>
              </a:rPr>
              <a:t>Neben Mundschutz, Handschuhen, Schutzkleidung und Schutzbrillen zählen auch Hautschutz- und Hautpflegemittel zur persönlichen Schutzausrüstung</a:t>
            </a:r>
            <a:r>
              <a:rPr lang="de-DE" dirty="0">
                <a:latin typeface="Arial" pitchFamily="34" charset="0"/>
                <a:cs typeface="Arial" pitchFamily="34" charset="0"/>
              </a:rPr>
              <a:t>.</a:t>
            </a:r>
          </a:p>
          <a:p>
            <a:pPr marL="285750" indent="-285750">
              <a:spcAft>
                <a:spcPts val="600"/>
              </a:spcAft>
              <a:buFont typeface="Arial" panose="020B0604020202020204" pitchFamily="34" charset="0"/>
              <a:buChar char="•"/>
            </a:pPr>
            <a:r>
              <a:rPr lang="de-DE" dirty="0">
                <a:latin typeface="Arial" pitchFamily="34" charset="0"/>
                <a:cs typeface="Arial" pitchFamily="34" charset="0"/>
              </a:rPr>
              <a:t>Besonders strikt ist auf die ausschließlich personenbezogene Benutzung jeglicher PSA und Arbeitsbekleidung zu achten.</a:t>
            </a:r>
          </a:p>
          <a:p>
            <a:pPr marL="285750" indent="-285750">
              <a:spcAft>
                <a:spcPts val="600"/>
              </a:spcAft>
              <a:buFont typeface="Arial" panose="020B0604020202020204" pitchFamily="34" charset="0"/>
              <a:buChar char="•"/>
            </a:pPr>
            <a:r>
              <a:rPr lang="de-DE" dirty="0">
                <a:latin typeface="Arial" pitchFamily="34" charset="0"/>
                <a:cs typeface="Arial" pitchFamily="34" charset="0"/>
              </a:rPr>
              <a:t>Mitarbeitende, die im Außendienst tätig sind, müssen sich vorab über die Hygieneregeln und Gesundheitsschutzvorschriften in den besuchten Einrichtungen informieren und diese einhalten.</a:t>
            </a:r>
          </a:p>
        </p:txBody>
      </p:sp>
      <p:pic>
        <p:nvPicPr>
          <p:cNvPr id="3074" name="Picture 2"/>
          <p:cNvPicPr>
            <a:picLocks noChangeAspect="1" noChangeArrowheads="1"/>
          </p:cNvPicPr>
          <p:nvPr/>
        </p:nvPicPr>
        <p:blipFill>
          <a:blip r:embed="rId2" cstate="print"/>
          <a:srcRect/>
          <a:stretch>
            <a:fillRect/>
          </a:stretch>
        </p:blipFill>
        <p:spPr bwMode="auto">
          <a:xfrm rot="1148861">
            <a:off x="8136799" y="2338251"/>
            <a:ext cx="3451452" cy="2615837"/>
          </a:xfrm>
          <a:prstGeom prst="rect">
            <a:avLst/>
          </a:prstGeom>
          <a:ln>
            <a:noFill/>
          </a:ln>
          <a:effectLst>
            <a:outerShdw blurRad="292100" dist="139700" dir="2700000" algn="tl" rotWithShape="0">
              <a:srgbClr val="333333">
                <a:alpha val="65000"/>
              </a:srgbClr>
            </a:outerShdw>
          </a:effectLst>
        </p:spPr>
      </p:pic>
      <p:sp>
        <p:nvSpPr>
          <p:cNvPr id="16" name="Textfeld 15"/>
          <p:cNvSpPr txBox="1"/>
          <p:nvPr/>
        </p:nvSpPr>
        <p:spPr>
          <a:xfrm>
            <a:off x="9261567" y="1410789"/>
            <a:ext cx="2011680" cy="369332"/>
          </a:xfrm>
          <a:prstGeom prst="rect">
            <a:avLst/>
          </a:prstGeom>
          <a:solidFill>
            <a:schemeClr val="bg1">
              <a:lumMod val="75000"/>
            </a:schemeClr>
          </a:solidFill>
        </p:spPr>
        <p:txBody>
          <a:bodyPr wrap="square" rtlCol="0">
            <a:spAutoFit/>
          </a:bodyPr>
          <a:lstStyle/>
          <a:p>
            <a:r>
              <a:rPr lang="de-DE" dirty="0">
                <a:solidFill>
                  <a:srgbClr val="00B050"/>
                </a:solidFill>
                <a:hlinkClick r:id="rId3">
                  <a:extLst>
                    <a:ext uri="{A12FA001-AC4F-418D-AE19-62706E023703}">
                      <ahyp:hlinkClr xmlns:ahyp="http://schemas.microsoft.com/office/drawing/2018/hyperlinkcolor" val="tx"/>
                    </a:ext>
                  </a:extLst>
                </a:hlinkClick>
              </a:rPr>
              <a:t>Hyperlink zum Bild</a:t>
            </a:r>
            <a:endParaRPr lang="de-DE" dirty="0">
              <a:solidFill>
                <a:srgbClr val="00B050"/>
              </a:solidFill>
            </a:endParaRPr>
          </a:p>
        </p:txBody>
      </p:sp>
    </p:spTree>
    <p:extLst>
      <p:ext uri="{BB962C8B-B14F-4D97-AF65-F5344CB8AC3E}">
        <p14:creationId xmlns:p14="http://schemas.microsoft.com/office/powerpoint/2010/main" val="2821081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2"/>
          </p:nvPr>
        </p:nvSpPr>
        <p:spPr/>
        <p:txBody>
          <a:bodyPr/>
          <a:lstStyle/>
          <a:p>
            <a:fld id="{053D595E-183D-41C2-8C63-EDF57902016D}" type="slidenum">
              <a:rPr lang="de-DE" smtClean="0"/>
              <a:pPr/>
              <a:t>3</a:t>
            </a:fld>
            <a:endParaRPr lang="de-DE" dirty="0"/>
          </a:p>
        </p:txBody>
      </p:sp>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3"/>
          </p:nvPr>
        </p:nvSpPr>
        <p:spPr>
          <a:xfrm>
            <a:off x="7473821" y="6668843"/>
            <a:ext cx="4470528" cy="190867"/>
          </a:xfrm>
        </p:spPr>
        <p:txBody>
          <a:bodyPr/>
          <a:lstStyle/>
          <a:p>
            <a:r>
              <a:rPr lang="de-DE"/>
              <a:t>Persönliche Schutzausrüstung (PSA), Hautschutz, Hygiene |  QM  |  Stand: 21.03.2023</a:t>
            </a:r>
            <a:endParaRPr lang="de-DE" dirty="0"/>
          </a:p>
        </p:txBody>
      </p:sp>
      <p:sp>
        <p:nvSpPr>
          <p:cNvPr id="5" name="Textfeld 4">
            <a:extLst>
              <a:ext uri="{FF2B5EF4-FFF2-40B4-BE49-F238E27FC236}">
                <a16:creationId xmlns:a16="http://schemas.microsoft.com/office/drawing/2014/main" id="{3A9952DD-787A-488A-944A-5FFAA76C4189}"/>
              </a:ext>
            </a:extLst>
          </p:cNvPr>
          <p:cNvSpPr txBox="1"/>
          <p:nvPr/>
        </p:nvSpPr>
        <p:spPr>
          <a:xfrm>
            <a:off x="892363" y="1036494"/>
            <a:ext cx="2834430" cy="461665"/>
          </a:xfrm>
          <a:prstGeom prst="rect">
            <a:avLst/>
          </a:prstGeom>
          <a:noFill/>
        </p:spPr>
        <p:txBody>
          <a:bodyPr wrap="none" rtlCol="0">
            <a:spAutoFit/>
          </a:bodyPr>
          <a:lstStyle/>
          <a:p>
            <a:r>
              <a:rPr lang="de-DE" sz="2400" b="1" dirty="0">
                <a:latin typeface="Arial" pitchFamily="34" charset="0"/>
                <a:cs typeface="Arial" pitchFamily="34" charset="0"/>
              </a:rPr>
              <a:t>Auswahl der PSA</a:t>
            </a:r>
          </a:p>
        </p:txBody>
      </p:sp>
      <p:sp>
        <p:nvSpPr>
          <p:cNvPr id="6" name="Textfeld 5">
            <a:extLst>
              <a:ext uri="{FF2B5EF4-FFF2-40B4-BE49-F238E27FC236}">
                <a16:creationId xmlns:a16="http://schemas.microsoft.com/office/drawing/2014/main" id="{AC79860D-4359-409A-A6E9-6D5D78007A99}"/>
              </a:ext>
            </a:extLst>
          </p:cNvPr>
          <p:cNvSpPr txBox="1"/>
          <p:nvPr/>
        </p:nvSpPr>
        <p:spPr>
          <a:xfrm>
            <a:off x="1022990" y="1540727"/>
            <a:ext cx="8107947" cy="3924151"/>
          </a:xfrm>
          <a:prstGeom prst="rect">
            <a:avLst/>
          </a:prstGeom>
          <a:noFill/>
        </p:spPr>
        <p:txBody>
          <a:bodyPr wrap="square" rtlCol="0">
            <a:spAutoFit/>
          </a:bodyPr>
          <a:lstStyle/>
          <a:p>
            <a:pPr>
              <a:spcAft>
                <a:spcPts val="600"/>
              </a:spcAft>
            </a:pPr>
            <a:r>
              <a:rPr lang="de-DE" dirty="0">
                <a:latin typeface="Arial" pitchFamily="34" charset="0"/>
                <a:cs typeface="Arial" pitchFamily="34" charset="0"/>
              </a:rPr>
              <a:t>Die </a:t>
            </a:r>
            <a:r>
              <a:rPr lang="de-DE" dirty="0">
                <a:solidFill>
                  <a:srgbClr val="00B050"/>
                </a:solidFill>
                <a:latin typeface="Arial" pitchFamily="34" charset="0"/>
                <a:cs typeface="Arial" pitchFamily="34" charset="0"/>
              </a:rPr>
              <a:t>Auswahl der </a:t>
            </a:r>
            <a:r>
              <a:rPr lang="de-DE" dirty="0">
                <a:latin typeface="Arial" pitchFamily="34" charset="0"/>
                <a:cs typeface="Arial" pitchFamily="34" charset="0"/>
              </a:rPr>
              <a:t>PSA hängt von der Art der Gefährdung ab:</a:t>
            </a:r>
          </a:p>
          <a:p>
            <a:pPr marL="342900" indent="-342900">
              <a:spcAft>
                <a:spcPts val="600"/>
              </a:spcAft>
              <a:buFont typeface="Arial" panose="020B0604020202020204" pitchFamily="34" charset="0"/>
              <a:buChar char="•"/>
            </a:pPr>
            <a:r>
              <a:rPr lang="de-DE" dirty="0">
                <a:solidFill>
                  <a:srgbClr val="00B050"/>
                </a:solidFill>
                <a:latin typeface="Arial" pitchFamily="34" charset="0"/>
                <a:cs typeface="Arial" pitchFamily="34" charset="0"/>
              </a:rPr>
              <a:t>Bei der Prävention von Infektionen durch infektiöse </a:t>
            </a:r>
            <a:r>
              <a:rPr lang="de-DE" dirty="0" err="1">
                <a:solidFill>
                  <a:srgbClr val="00B050"/>
                </a:solidFill>
                <a:latin typeface="Arial" pitchFamily="34" charset="0"/>
                <a:cs typeface="Arial" pitchFamily="34" charset="0"/>
              </a:rPr>
              <a:t>Tröpfchen</a:t>
            </a:r>
            <a:r>
              <a:rPr lang="de-DE" dirty="0">
                <a:solidFill>
                  <a:srgbClr val="00B050"/>
                </a:solidFill>
                <a:latin typeface="Arial" pitchFamily="34" charset="0"/>
                <a:cs typeface="Arial" pitchFamily="34" charset="0"/>
              </a:rPr>
              <a:t> oder Aerosole gelten Masken/ Mundschutz, ergänzend Schutzbrillen/ Visiere, als wirksame PSA.</a:t>
            </a:r>
            <a:endParaRPr lang="de-DE" dirty="0">
              <a:latin typeface="Arial" pitchFamily="34" charset="0"/>
              <a:cs typeface="Arial" pitchFamily="34" charset="0"/>
            </a:endParaRPr>
          </a:p>
          <a:p>
            <a:pPr marL="342900" indent="-342900">
              <a:spcAft>
                <a:spcPts val="600"/>
              </a:spcAft>
              <a:buFont typeface="Arial" panose="020B0604020202020204" pitchFamily="34" charset="0"/>
              <a:buChar char="•"/>
            </a:pPr>
            <a:r>
              <a:rPr lang="de-DE" dirty="0">
                <a:solidFill>
                  <a:srgbClr val="00B050"/>
                </a:solidFill>
                <a:latin typeface="Arial" pitchFamily="34" charset="0"/>
                <a:cs typeface="Arial" pitchFamily="34" charset="0"/>
              </a:rPr>
              <a:t>Bei der Prävention von Infektionen durch Kontakt zu infektiösen Körpersekreten (Blut, Wundexsudat, Auswurf  etc.) sowie potenziell infektiösem Material (kontaminierte Geräte, Instrumente, sonstige Oberflächen) gelten Einmalhandschuhe als wirksame PSA.                Wichtig: </a:t>
            </a:r>
            <a:r>
              <a:rPr lang="de-DE" dirty="0">
                <a:latin typeface="Arial" pitchFamily="34" charset="0"/>
                <a:cs typeface="Arial" pitchFamily="34" charset="0"/>
              </a:rPr>
              <a:t>Gepuderte Latexhandschuhe sind verboten.</a:t>
            </a:r>
            <a:endParaRPr lang="de-DE" dirty="0">
              <a:solidFill>
                <a:srgbClr val="00B050"/>
              </a:solidFill>
              <a:latin typeface="Arial" pitchFamily="34" charset="0"/>
              <a:cs typeface="Arial" pitchFamily="34" charset="0"/>
            </a:endParaRPr>
          </a:p>
          <a:p>
            <a:pPr marL="342900" indent="-342900">
              <a:spcAft>
                <a:spcPts val="600"/>
              </a:spcAft>
              <a:buFont typeface="Arial" panose="020B0604020202020204" pitchFamily="34" charset="0"/>
              <a:buChar char="•"/>
            </a:pPr>
            <a:r>
              <a:rPr lang="de-DE" dirty="0">
                <a:solidFill>
                  <a:srgbClr val="00B050"/>
                </a:solidFill>
                <a:latin typeface="Arial" pitchFamily="34" charset="0"/>
                <a:cs typeface="Arial" pitchFamily="34" charset="0"/>
              </a:rPr>
              <a:t>Wenn bei der Patientenversorgung mit einer Kontamination der Arbeitskleidung zu rechnen ist, gelten, zusätzlich zu den oben genannten Punkten, Schutzkittel als geeignete PSA. Das ist z.B. bei isolierten Patienten der Fall, die einen multiresistenten Erreger aufweisen. </a:t>
            </a:r>
          </a:p>
        </p:txBody>
      </p:sp>
      <p:sp>
        <p:nvSpPr>
          <p:cNvPr id="11" name="Textfeld 10">
            <a:extLst>
              <a:ext uri="{FF2B5EF4-FFF2-40B4-BE49-F238E27FC236}">
                <a16:creationId xmlns:a16="http://schemas.microsoft.com/office/drawing/2014/main" id="{FB8E691B-266F-4277-8A3E-3723D591A8FD}"/>
              </a:ext>
            </a:extLst>
          </p:cNvPr>
          <p:cNvSpPr txBox="1"/>
          <p:nvPr/>
        </p:nvSpPr>
        <p:spPr>
          <a:xfrm>
            <a:off x="8982888" y="274320"/>
            <a:ext cx="2276543" cy="369332"/>
          </a:xfrm>
          <a:prstGeom prst="rect">
            <a:avLst/>
          </a:prstGeom>
          <a:solidFill>
            <a:schemeClr val="bg1">
              <a:lumMod val="75000"/>
            </a:schemeClr>
          </a:solidFill>
        </p:spPr>
        <p:txBody>
          <a:bodyPr wrap="square" rtlCol="0">
            <a:spAutoFit/>
          </a:bodyPr>
          <a:lstStyle/>
          <a:p>
            <a:pPr algn="ctr"/>
            <a:r>
              <a:rPr lang="en-US" dirty="0">
                <a:solidFill>
                  <a:srgbClr val="00B050"/>
                </a:solidFill>
                <a:hlinkClick r:id="rId2">
                  <a:extLst>
                    <a:ext uri="{A12FA001-AC4F-418D-AE19-62706E023703}">
                      <ahyp:hlinkClr xmlns:ahyp="http://schemas.microsoft.com/office/drawing/2018/hyperlinkcolor" val="tx"/>
                    </a:ext>
                  </a:extLst>
                </a:hlinkClick>
              </a:rPr>
              <a:t>Hyperlink </a:t>
            </a:r>
            <a:r>
              <a:rPr lang="en-US" dirty="0" err="1">
                <a:solidFill>
                  <a:srgbClr val="00B050"/>
                </a:solidFill>
                <a:hlinkClick r:id="rId2">
                  <a:extLst>
                    <a:ext uri="{A12FA001-AC4F-418D-AE19-62706E023703}">
                      <ahyp:hlinkClr xmlns:ahyp="http://schemas.microsoft.com/office/drawing/2018/hyperlinkcolor" val="tx"/>
                    </a:ext>
                  </a:extLst>
                </a:hlinkClick>
              </a:rPr>
              <a:t>zum</a:t>
            </a:r>
            <a:r>
              <a:rPr lang="en-US" dirty="0">
                <a:solidFill>
                  <a:srgbClr val="00B050"/>
                </a:solidFill>
                <a:hlinkClick r:id="rId2">
                  <a:extLst>
                    <a:ext uri="{A12FA001-AC4F-418D-AE19-62706E023703}">
                      <ahyp:hlinkClr xmlns:ahyp="http://schemas.microsoft.com/office/drawing/2018/hyperlinkcolor" val="tx"/>
                    </a:ext>
                  </a:extLst>
                </a:hlinkClick>
              </a:rPr>
              <a:t> </a:t>
            </a:r>
            <a:r>
              <a:rPr lang="en-US" dirty="0" err="1">
                <a:solidFill>
                  <a:srgbClr val="00B050"/>
                </a:solidFill>
                <a:hlinkClick r:id="rId2">
                  <a:extLst>
                    <a:ext uri="{A12FA001-AC4F-418D-AE19-62706E023703}">
                      <ahyp:hlinkClr xmlns:ahyp="http://schemas.microsoft.com/office/drawing/2018/hyperlinkcolor" val="tx"/>
                    </a:ext>
                  </a:extLst>
                </a:hlinkClick>
              </a:rPr>
              <a:t>Bild</a:t>
            </a:r>
            <a:r>
              <a:rPr lang="en-US" dirty="0">
                <a:solidFill>
                  <a:srgbClr val="00B050"/>
                </a:solidFill>
              </a:rPr>
              <a:t> </a:t>
            </a:r>
            <a:r>
              <a:rPr lang="en-US" dirty="0">
                <a:solidFill>
                  <a:srgbClr val="00B050"/>
                </a:solidFill>
                <a:sym typeface="Wingdings"/>
              </a:rPr>
              <a:t></a:t>
            </a:r>
            <a:endParaRPr lang="de-DE" dirty="0">
              <a:solidFill>
                <a:srgbClr val="00B050"/>
              </a:solidFill>
            </a:endParaRPr>
          </a:p>
        </p:txBody>
      </p:sp>
      <p:pic>
        <p:nvPicPr>
          <p:cNvPr id="1026" name="Picture 2"/>
          <p:cNvPicPr>
            <a:picLocks noChangeAspect="1" noChangeArrowheads="1"/>
          </p:cNvPicPr>
          <p:nvPr/>
        </p:nvPicPr>
        <p:blipFill>
          <a:blip r:embed="rId3" cstate="print"/>
          <a:srcRect/>
          <a:stretch>
            <a:fillRect/>
          </a:stretch>
        </p:blipFill>
        <p:spPr bwMode="auto">
          <a:xfrm flipH="1">
            <a:off x="9120559" y="2942116"/>
            <a:ext cx="2754221" cy="1810249"/>
          </a:xfrm>
          <a:prstGeom prst="rect">
            <a:avLst/>
          </a:prstGeom>
          <a:ln>
            <a:noFill/>
          </a:ln>
          <a:effectLst>
            <a:softEdge rad="112500"/>
          </a:effectLst>
        </p:spPr>
      </p:pic>
      <p:sp>
        <p:nvSpPr>
          <p:cNvPr id="17" name="Textfeld 16"/>
          <p:cNvSpPr txBox="1"/>
          <p:nvPr/>
        </p:nvSpPr>
        <p:spPr>
          <a:xfrm>
            <a:off x="8053456" y="2600679"/>
            <a:ext cx="2246812" cy="369332"/>
          </a:xfrm>
          <a:prstGeom prst="rect">
            <a:avLst/>
          </a:prstGeom>
          <a:solidFill>
            <a:schemeClr val="bg1">
              <a:lumMod val="75000"/>
            </a:schemeClr>
          </a:solidFill>
        </p:spPr>
        <p:txBody>
          <a:bodyPr wrap="square" rtlCol="0">
            <a:spAutoFit/>
          </a:bodyPr>
          <a:lstStyle/>
          <a:p>
            <a:r>
              <a:rPr lang="de-DE" dirty="0">
                <a:solidFill>
                  <a:srgbClr val="00B050"/>
                </a:solidFill>
                <a:hlinkClick r:id="rId4">
                  <a:extLst>
                    <a:ext uri="{A12FA001-AC4F-418D-AE19-62706E023703}">
                      <ahyp:hlinkClr xmlns:ahyp="http://schemas.microsoft.com/office/drawing/2018/hyperlinkcolor" val="tx"/>
                    </a:ext>
                  </a:extLst>
                </a:hlinkClick>
              </a:rPr>
              <a:t>Hyperlink zum Bild</a:t>
            </a:r>
            <a:r>
              <a:rPr lang="de-DE" dirty="0">
                <a:solidFill>
                  <a:srgbClr val="00B050"/>
                </a:solidFill>
              </a:rPr>
              <a:t> ↓</a:t>
            </a:r>
          </a:p>
        </p:txBody>
      </p:sp>
      <p:pic>
        <p:nvPicPr>
          <p:cNvPr id="1027" name="Picture 3"/>
          <p:cNvPicPr>
            <a:picLocks noChangeAspect="1" noChangeArrowheads="1"/>
          </p:cNvPicPr>
          <p:nvPr/>
        </p:nvPicPr>
        <p:blipFill>
          <a:blip r:embed="rId5" cstate="print"/>
          <a:srcRect b="5771"/>
          <a:stretch>
            <a:fillRect/>
          </a:stretch>
        </p:blipFill>
        <p:spPr bwMode="auto">
          <a:xfrm>
            <a:off x="9157670" y="753033"/>
            <a:ext cx="2724149" cy="1946367"/>
          </a:xfrm>
          <a:prstGeom prst="rect">
            <a:avLst/>
          </a:prstGeom>
          <a:ln>
            <a:noFill/>
          </a:ln>
          <a:effectLst>
            <a:softEdge rad="112500"/>
          </a:effectLst>
        </p:spPr>
      </p:pic>
      <p:pic>
        <p:nvPicPr>
          <p:cNvPr id="1028" name="Picture 4"/>
          <p:cNvPicPr>
            <a:picLocks noChangeAspect="1" noChangeArrowheads="1"/>
          </p:cNvPicPr>
          <p:nvPr/>
        </p:nvPicPr>
        <p:blipFill>
          <a:blip r:embed="rId6" cstate="print"/>
          <a:srcRect/>
          <a:stretch>
            <a:fillRect/>
          </a:stretch>
        </p:blipFill>
        <p:spPr bwMode="auto">
          <a:xfrm>
            <a:off x="9222787" y="4976949"/>
            <a:ext cx="2399516" cy="1580605"/>
          </a:xfrm>
          <a:prstGeom prst="rect">
            <a:avLst/>
          </a:prstGeom>
          <a:ln>
            <a:noFill/>
          </a:ln>
          <a:effectLst>
            <a:softEdge rad="112500"/>
          </a:effectLst>
        </p:spPr>
      </p:pic>
      <p:sp>
        <p:nvSpPr>
          <p:cNvPr id="19" name="Textfeld 18">
            <a:extLst>
              <a:ext uri="{FF2B5EF4-FFF2-40B4-BE49-F238E27FC236}">
                <a16:creationId xmlns:a16="http://schemas.microsoft.com/office/drawing/2014/main" id="{FB8E691B-266F-4277-8A3E-3723D591A8FD}"/>
              </a:ext>
            </a:extLst>
          </p:cNvPr>
          <p:cNvSpPr txBox="1"/>
          <p:nvPr/>
        </p:nvSpPr>
        <p:spPr>
          <a:xfrm>
            <a:off x="6640283" y="6213566"/>
            <a:ext cx="2276543" cy="369332"/>
          </a:xfrm>
          <a:prstGeom prst="rect">
            <a:avLst/>
          </a:prstGeom>
          <a:solidFill>
            <a:schemeClr val="bg1">
              <a:lumMod val="75000"/>
            </a:schemeClr>
          </a:solidFill>
        </p:spPr>
        <p:txBody>
          <a:bodyPr wrap="square" rtlCol="0">
            <a:spAutoFit/>
          </a:bodyPr>
          <a:lstStyle/>
          <a:p>
            <a:pPr algn="ctr"/>
            <a:r>
              <a:rPr lang="de-DE" dirty="0">
                <a:solidFill>
                  <a:srgbClr val="00B050"/>
                </a:solidFill>
                <a:hlinkClick r:id="rId7">
                  <a:extLst>
                    <a:ext uri="{A12FA001-AC4F-418D-AE19-62706E023703}">
                      <ahyp:hlinkClr xmlns:ahyp="http://schemas.microsoft.com/office/drawing/2018/hyperlinkcolor" val="tx"/>
                    </a:ext>
                  </a:extLst>
                </a:hlinkClick>
              </a:rPr>
              <a:t>Hyperlink zum Bild</a:t>
            </a:r>
            <a:r>
              <a:rPr lang="de-DE" dirty="0">
                <a:solidFill>
                  <a:srgbClr val="00B050"/>
                </a:solidFill>
              </a:rPr>
              <a:t> </a:t>
            </a:r>
            <a:r>
              <a:rPr lang="de-DE" dirty="0">
                <a:solidFill>
                  <a:srgbClr val="00B050"/>
                </a:solidFill>
                <a:sym typeface="Wingdings"/>
              </a:rPr>
              <a:t></a:t>
            </a:r>
            <a:endParaRPr lang="de-DE" dirty="0">
              <a:solidFill>
                <a:srgbClr val="00B050"/>
              </a:solidFill>
            </a:endParaRPr>
          </a:p>
        </p:txBody>
      </p:sp>
    </p:spTree>
    <p:extLst>
      <p:ext uri="{BB962C8B-B14F-4D97-AF65-F5344CB8AC3E}">
        <p14:creationId xmlns:p14="http://schemas.microsoft.com/office/powerpoint/2010/main" val="4003569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2"/>
          </p:nvPr>
        </p:nvSpPr>
        <p:spPr/>
        <p:txBody>
          <a:bodyPr/>
          <a:lstStyle/>
          <a:p>
            <a:fld id="{053D595E-183D-41C2-8C63-EDF57902016D}" type="slidenum">
              <a:rPr lang="de-DE" smtClean="0"/>
              <a:pPr/>
              <a:t>4</a:t>
            </a:fld>
            <a:endParaRPr lang="de-DE"/>
          </a:p>
        </p:txBody>
      </p:sp>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3"/>
          </p:nvPr>
        </p:nvSpPr>
        <p:spPr>
          <a:xfrm>
            <a:off x="7296539" y="6668843"/>
            <a:ext cx="4647809" cy="190867"/>
          </a:xfrm>
        </p:spPr>
        <p:txBody>
          <a:bodyPr/>
          <a:lstStyle/>
          <a:p>
            <a:r>
              <a:rPr lang="de-DE"/>
              <a:t>Persönliche Schutzausrüstung (PSA), Hautschutz, Hygiene |  QM  |  Stand: 21.03.2023</a:t>
            </a:r>
            <a:endParaRPr lang="de-DE" dirty="0"/>
          </a:p>
        </p:txBody>
      </p:sp>
      <p:sp>
        <p:nvSpPr>
          <p:cNvPr id="5" name="Textfeld 4">
            <a:extLst>
              <a:ext uri="{FF2B5EF4-FFF2-40B4-BE49-F238E27FC236}">
                <a16:creationId xmlns:a16="http://schemas.microsoft.com/office/drawing/2014/main" id="{3A9952DD-787A-488A-944A-5FFAA76C4189}"/>
              </a:ext>
            </a:extLst>
          </p:cNvPr>
          <p:cNvSpPr txBox="1"/>
          <p:nvPr/>
        </p:nvSpPr>
        <p:spPr>
          <a:xfrm>
            <a:off x="996866" y="1310814"/>
            <a:ext cx="4971874" cy="461665"/>
          </a:xfrm>
          <a:prstGeom prst="rect">
            <a:avLst/>
          </a:prstGeom>
          <a:noFill/>
        </p:spPr>
        <p:txBody>
          <a:bodyPr wrap="none" rtlCol="0">
            <a:spAutoFit/>
          </a:bodyPr>
          <a:lstStyle/>
          <a:p>
            <a:r>
              <a:rPr lang="de-DE" sz="2400" b="1" dirty="0">
                <a:latin typeface="Arial" pitchFamily="34" charset="0"/>
                <a:cs typeface="Arial" pitchFamily="34" charset="0"/>
              </a:rPr>
              <a:t>Tragedauer Mund-Nasen-Schutz </a:t>
            </a:r>
          </a:p>
        </p:txBody>
      </p:sp>
      <p:pic>
        <p:nvPicPr>
          <p:cNvPr id="5128" name="Picture 8" descr="Taidakang FFP2 Atemschutzmaske | CE1463">
            <a:extLst>
              <a:ext uri="{FF2B5EF4-FFF2-40B4-BE49-F238E27FC236}">
                <a16:creationId xmlns:a16="http://schemas.microsoft.com/office/drawing/2014/main" id="{EB91E350-EE4E-4089-BC3C-355F20B9119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7387" y="825414"/>
            <a:ext cx="2747236" cy="2192106"/>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Einweg Mundschutz 3-lagig / OP Maske mit Gummiband | Arbeitsschutz |  Arbeitsmittel | SH-Tronics">
            <a:extLst>
              <a:ext uri="{FF2B5EF4-FFF2-40B4-BE49-F238E27FC236}">
                <a16:creationId xmlns:a16="http://schemas.microsoft.com/office/drawing/2014/main" id="{0A12F50A-38C4-4CB7-A620-E41303B68B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5223" y="3343742"/>
            <a:ext cx="2191265" cy="1639797"/>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AC79860D-4359-409A-A6E9-6D5D78007A99}"/>
              </a:ext>
            </a:extLst>
          </p:cNvPr>
          <p:cNvSpPr txBox="1"/>
          <p:nvPr/>
        </p:nvSpPr>
        <p:spPr>
          <a:xfrm>
            <a:off x="1062179" y="1945676"/>
            <a:ext cx="8107947" cy="380104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de-DE" dirty="0">
                <a:solidFill>
                  <a:srgbClr val="00B050"/>
                </a:solidFill>
                <a:latin typeface="Arial" pitchFamily="34" charset="0"/>
                <a:cs typeface="Arial" pitchFamily="34" charset="0"/>
              </a:rPr>
              <a:t>FFP-Maske: Empfohlene max. Tragezeit einer FFP-Maske ohne Ausatemventil beträgt 75 Minuten mit einer anschließenden Erholungsdauer von 30 Minuten. </a:t>
            </a:r>
          </a:p>
          <a:p>
            <a:pPr marL="285750" indent="-285750">
              <a:spcAft>
                <a:spcPts val="600"/>
              </a:spcAft>
              <a:buFont typeface="Arial" panose="020B0604020202020204" pitchFamily="34" charset="0"/>
              <a:buChar char="•"/>
            </a:pPr>
            <a:r>
              <a:rPr lang="de-DE" dirty="0">
                <a:solidFill>
                  <a:srgbClr val="00B050"/>
                </a:solidFill>
                <a:latin typeface="Arial" pitchFamily="34" charset="0"/>
                <a:cs typeface="Arial" pitchFamily="34" charset="0"/>
              </a:rPr>
              <a:t>Bei kürzerer Tragedauer ergibt sich eine entsprechend kürzere Erholungsdauer (auch Tätigkeiten ohne Maske sind Erholungszeiten).</a:t>
            </a:r>
          </a:p>
          <a:p>
            <a:pPr marL="285750" indent="-285750">
              <a:spcAft>
                <a:spcPts val="600"/>
              </a:spcAft>
              <a:buFont typeface="Arial" panose="020B0604020202020204" pitchFamily="34" charset="0"/>
              <a:buChar char="•"/>
            </a:pPr>
            <a:r>
              <a:rPr lang="de-DE" dirty="0">
                <a:solidFill>
                  <a:srgbClr val="00B050"/>
                </a:solidFill>
                <a:latin typeface="Arial" pitchFamily="34" charset="0"/>
                <a:cs typeface="Arial" pitchFamily="34" charset="0"/>
              </a:rPr>
              <a:t>Medizinische Gesichtsmasken (OP-Masken) gelten nicht als „belastend“ im Sinne der AMR 14.2, Tragezeitbegrenzungen sind deshalb im Arbeitsschutz-Regelwerk nicht festgelegt.</a:t>
            </a:r>
          </a:p>
          <a:p>
            <a:pPr marL="285750" indent="-285750">
              <a:spcAft>
                <a:spcPts val="600"/>
              </a:spcAft>
            </a:pPr>
            <a:r>
              <a:rPr lang="de-DE" dirty="0">
                <a:solidFill>
                  <a:srgbClr val="00B050"/>
                </a:solidFill>
                <a:latin typeface="Arial" pitchFamily="34" charset="0"/>
                <a:cs typeface="Arial" pitchFamily="34" charset="0"/>
              </a:rPr>
              <a:t>Grundsätzlich:</a:t>
            </a:r>
          </a:p>
          <a:p>
            <a:pPr marL="285750" indent="-285750">
              <a:spcAft>
                <a:spcPts val="600"/>
              </a:spcAft>
              <a:buFont typeface="Arial" panose="020B0604020202020204" pitchFamily="34" charset="0"/>
              <a:buChar char="•"/>
            </a:pPr>
            <a:r>
              <a:rPr lang="de-DE" dirty="0">
                <a:solidFill>
                  <a:srgbClr val="00B050"/>
                </a:solidFill>
                <a:latin typeface="Arial" pitchFamily="34" charset="0"/>
                <a:cs typeface="Arial" pitchFamily="34" charset="0"/>
              </a:rPr>
              <a:t>Eine durchfeuchtete Maske wird ausgetauscht, da ihre Filter- und Schutzwirkung nachlässt und die </a:t>
            </a:r>
            <a:r>
              <a:rPr lang="de-DE" dirty="0" err="1">
                <a:solidFill>
                  <a:srgbClr val="00B050"/>
                </a:solidFill>
                <a:latin typeface="Arial" pitchFamily="34" charset="0"/>
                <a:cs typeface="Arial" pitchFamily="34" charset="0"/>
              </a:rPr>
              <a:t>Verkeimung</a:t>
            </a:r>
            <a:r>
              <a:rPr lang="de-DE" dirty="0">
                <a:solidFill>
                  <a:srgbClr val="00B050"/>
                </a:solidFill>
                <a:latin typeface="Arial" pitchFamily="34" charset="0"/>
                <a:cs typeface="Arial" pitchFamily="34" charset="0"/>
              </a:rPr>
              <a:t> zunimmt . </a:t>
            </a:r>
          </a:p>
          <a:p>
            <a:pPr marL="285750" indent="-285750">
              <a:spcAft>
                <a:spcPts val="600"/>
              </a:spcAft>
              <a:buFont typeface="Arial" panose="020B0604020202020204" pitchFamily="34" charset="0"/>
              <a:buChar char="•"/>
            </a:pPr>
            <a:r>
              <a:rPr lang="de-DE" dirty="0">
                <a:latin typeface="Arial" pitchFamily="34" charset="0"/>
                <a:cs typeface="Arial" pitchFamily="34" charset="0"/>
              </a:rPr>
              <a:t>Die vom Hersteller empfohlene Tragedauer für eine Maske ist zu beachten</a:t>
            </a:r>
            <a:r>
              <a:rPr lang="de-DE" sz="1500" dirty="0">
                <a:latin typeface="Arial" pitchFamily="34" charset="0"/>
                <a:cs typeface="Arial" pitchFamily="34" charset="0"/>
              </a:rPr>
              <a:t>.</a:t>
            </a:r>
          </a:p>
        </p:txBody>
      </p:sp>
      <p:sp>
        <p:nvSpPr>
          <p:cNvPr id="13" name="Textfeld 12">
            <a:extLst>
              <a:ext uri="{FF2B5EF4-FFF2-40B4-BE49-F238E27FC236}">
                <a16:creationId xmlns:a16="http://schemas.microsoft.com/office/drawing/2014/main" id="{FA43F69E-EAFA-46F3-9473-AF4B7F892E5D}"/>
              </a:ext>
            </a:extLst>
          </p:cNvPr>
          <p:cNvSpPr txBox="1"/>
          <p:nvPr/>
        </p:nvSpPr>
        <p:spPr>
          <a:xfrm>
            <a:off x="9278982" y="2939251"/>
            <a:ext cx="2276543" cy="369332"/>
          </a:xfrm>
          <a:prstGeom prst="rect">
            <a:avLst/>
          </a:prstGeom>
          <a:solidFill>
            <a:schemeClr val="bg1">
              <a:lumMod val="75000"/>
            </a:schemeClr>
          </a:solidFill>
        </p:spPr>
        <p:txBody>
          <a:bodyPr wrap="square" rtlCol="0">
            <a:spAutoFit/>
          </a:bodyPr>
          <a:lstStyle/>
          <a:p>
            <a:pPr algn="ctr"/>
            <a:r>
              <a:rPr lang="de-DE" dirty="0">
                <a:hlinkClick r:id="rId4"/>
              </a:rPr>
              <a:t>Hyperlink zum Bild</a:t>
            </a:r>
            <a:r>
              <a:rPr lang="de-DE" dirty="0"/>
              <a:t> </a:t>
            </a:r>
            <a:r>
              <a:rPr lang="de-DE" dirty="0">
                <a:sym typeface="Wingdings"/>
              </a:rPr>
              <a:t></a:t>
            </a:r>
            <a:endParaRPr lang="de-DE" dirty="0"/>
          </a:p>
        </p:txBody>
      </p:sp>
      <p:sp>
        <p:nvSpPr>
          <p:cNvPr id="14" name="Textfeld 13">
            <a:extLst>
              <a:ext uri="{FF2B5EF4-FFF2-40B4-BE49-F238E27FC236}">
                <a16:creationId xmlns:a16="http://schemas.microsoft.com/office/drawing/2014/main" id="{136CFE07-3E0A-48F2-A300-E9899BFE16B0}"/>
              </a:ext>
            </a:extLst>
          </p:cNvPr>
          <p:cNvSpPr txBox="1"/>
          <p:nvPr/>
        </p:nvSpPr>
        <p:spPr>
          <a:xfrm>
            <a:off x="9347105" y="5067737"/>
            <a:ext cx="2276543" cy="369332"/>
          </a:xfrm>
          <a:prstGeom prst="rect">
            <a:avLst/>
          </a:prstGeom>
          <a:solidFill>
            <a:schemeClr val="bg1">
              <a:lumMod val="75000"/>
            </a:schemeClr>
          </a:solidFill>
        </p:spPr>
        <p:txBody>
          <a:bodyPr wrap="square" rtlCol="0">
            <a:spAutoFit/>
          </a:bodyPr>
          <a:lstStyle/>
          <a:p>
            <a:pPr algn="ctr"/>
            <a:r>
              <a:rPr lang="de-DE" dirty="0">
                <a:hlinkClick r:id="rId5"/>
              </a:rPr>
              <a:t>Hyperlink zum Bild</a:t>
            </a:r>
            <a:r>
              <a:rPr lang="de-DE" dirty="0"/>
              <a:t> </a:t>
            </a:r>
            <a:r>
              <a:rPr lang="de-DE" dirty="0">
                <a:sym typeface="Wingdings"/>
              </a:rPr>
              <a:t></a:t>
            </a:r>
            <a:endParaRPr lang="de-DE" dirty="0"/>
          </a:p>
        </p:txBody>
      </p:sp>
    </p:spTree>
    <p:extLst>
      <p:ext uri="{BB962C8B-B14F-4D97-AF65-F5344CB8AC3E}">
        <p14:creationId xmlns:p14="http://schemas.microsoft.com/office/powerpoint/2010/main" val="4003569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2"/>
          </p:nvPr>
        </p:nvSpPr>
        <p:spPr/>
        <p:txBody>
          <a:bodyPr/>
          <a:lstStyle/>
          <a:p>
            <a:fld id="{053D595E-183D-41C2-8C63-EDF57902016D}" type="slidenum">
              <a:rPr lang="de-DE" smtClean="0"/>
              <a:pPr/>
              <a:t>5</a:t>
            </a:fld>
            <a:endParaRPr lang="de-DE"/>
          </a:p>
        </p:txBody>
      </p:sp>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3"/>
          </p:nvPr>
        </p:nvSpPr>
        <p:spPr>
          <a:xfrm>
            <a:off x="7137919" y="6668843"/>
            <a:ext cx="4806430" cy="190867"/>
          </a:xfrm>
        </p:spPr>
        <p:txBody>
          <a:bodyPr/>
          <a:lstStyle/>
          <a:p>
            <a:r>
              <a:rPr lang="de-DE"/>
              <a:t>Persönliche Schutzausrüstung (PSA), Hautschutz, Hygiene |  QM  |  Stand: 21.03.2023</a:t>
            </a:r>
            <a:endParaRPr lang="de-DE" dirty="0"/>
          </a:p>
        </p:txBody>
      </p:sp>
      <p:sp>
        <p:nvSpPr>
          <p:cNvPr id="5" name="Textfeld 4">
            <a:extLst>
              <a:ext uri="{FF2B5EF4-FFF2-40B4-BE49-F238E27FC236}">
                <a16:creationId xmlns:a16="http://schemas.microsoft.com/office/drawing/2014/main" id="{3A9952DD-787A-488A-944A-5FFAA76C4189}"/>
              </a:ext>
            </a:extLst>
          </p:cNvPr>
          <p:cNvSpPr txBox="1"/>
          <p:nvPr/>
        </p:nvSpPr>
        <p:spPr>
          <a:xfrm>
            <a:off x="649973" y="1082941"/>
            <a:ext cx="9488495" cy="461665"/>
          </a:xfrm>
          <a:prstGeom prst="rect">
            <a:avLst/>
          </a:prstGeom>
          <a:noFill/>
        </p:spPr>
        <p:txBody>
          <a:bodyPr wrap="none" rtlCol="0">
            <a:spAutoFit/>
          </a:bodyPr>
          <a:lstStyle/>
          <a:p>
            <a:r>
              <a:rPr lang="de-DE" sz="2400" b="1" dirty="0">
                <a:latin typeface="Arial" pitchFamily="34" charset="0"/>
                <a:cs typeface="Arial" pitchFamily="34" charset="0"/>
              </a:rPr>
              <a:t>Anlegen einer med. Gesichtsmaske (OP-Maske)/ (FFP2-Maske)  </a:t>
            </a:r>
          </a:p>
        </p:txBody>
      </p:sp>
      <p:sp>
        <p:nvSpPr>
          <p:cNvPr id="6" name="Textfeld 5">
            <a:extLst>
              <a:ext uri="{FF2B5EF4-FFF2-40B4-BE49-F238E27FC236}">
                <a16:creationId xmlns:a16="http://schemas.microsoft.com/office/drawing/2014/main" id="{AC79860D-4359-409A-A6E9-6D5D78007A99}"/>
              </a:ext>
            </a:extLst>
          </p:cNvPr>
          <p:cNvSpPr txBox="1"/>
          <p:nvPr/>
        </p:nvSpPr>
        <p:spPr>
          <a:xfrm>
            <a:off x="995413" y="1639424"/>
            <a:ext cx="8534392" cy="458587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de-DE" dirty="0">
                <a:solidFill>
                  <a:srgbClr val="00B050"/>
                </a:solidFill>
                <a:latin typeface="Arial" pitchFamily="34" charset="0"/>
                <a:cs typeface="Arial" pitchFamily="34" charset="0"/>
              </a:rPr>
              <a:t>Gründliche Händereinigung oder Handdesinfektion, ggf. saubere Handschuhe</a:t>
            </a:r>
          </a:p>
          <a:p>
            <a:pPr marL="285750" indent="-285750">
              <a:spcAft>
                <a:spcPts val="600"/>
              </a:spcAft>
              <a:buFont typeface="Arial" panose="020B0604020202020204" pitchFamily="34" charset="0"/>
              <a:buChar char="•"/>
            </a:pPr>
            <a:r>
              <a:rPr lang="de-DE" dirty="0">
                <a:solidFill>
                  <a:srgbClr val="00B050"/>
                </a:solidFill>
                <a:latin typeface="Arial" pitchFamily="34" charset="0"/>
                <a:cs typeface="Arial" pitchFamily="34" charset="0"/>
              </a:rPr>
              <a:t>Maske vollständig entfalten, Innenseite nicht berühren, auf Defekte kontrollieren</a:t>
            </a:r>
          </a:p>
          <a:p>
            <a:pPr marL="285750" indent="-285750">
              <a:spcAft>
                <a:spcPts val="600"/>
              </a:spcAft>
              <a:buFont typeface="Arial" panose="020B0604020202020204" pitchFamily="34" charset="0"/>
              <a:buChar char="•"/>
            </a:pPr>
            <a:r>
              <a:rPr lang="de-DE" dirty="0">
                <a:latin typeface="Arial" pitchFamily="34" charset="0"/>
                <a:cs typeface="Arial" pitchFamily="34" charset="0"/>
              </a:rPr>
              <a:t>Brillenträger nehmen die Brille ab.</a:t>
            </a:r>
          </a:p>
          <a:p>
            <a:pPr marL="285750" indent="-285750">
              <a:spcAft>
                <a:spcPts val="600"/>
              </a:spcAft>
              <a:buFont typeface="Arial" panose="020B0604020202020204" pitchFamily="34" charset="0"/>
              <a:buChar char="•"/>
            </a:pPr>
            <a:r>
              <a:rPr lang="de-DE" dirty="0">
                <a:solidFill>
                  <a:srgbClr val="00B050"/>
                </a:solidFill>
                <a:latin typeface="Arial" pitchFamily="34" charset="0"/>
                <a:cs typeface="Arial" pitchFamily="34" charset="0"/>
              </a:rPr>
              <a:t>Draht zur Verstärkung leicht einbiegen und nach oben halten.      </a:t>
            </a:r>
          </a:p>
          <a:p>
            <a:pPr marL="285750" indent="-285750">
              <a:spcAft>
                <a:spcPts val="600"/>
              </a:spcAft>
              <a:buFont typeface="Arial" panose="020B0604020202020204" pitchFamily="34" charset="0"/>
              <a:buChar char="•"/>
            </a:pPr>
            <a:r>
              <a:rPr lang="de-DE" dirty="0">
                <a:solidFill>
                  <a:srgbClr val="00B050"/>
                </a:solidFill>
                <a:latin typeface="Arial" pitchFamily="34" charset="0"/>
                <a:cs typeface="Arial" pitchFamily="34" charset="0"/>
              </a:rPr>
              <a:t>Maske an den Schlaufen greifen, um jeweils ein Ohr legen. (FFP: Die Maske unter das Kinn halten, mit dem Nasenaufsatz nach oben).</a:t>
            </a:r>
          </a:p>
          <a:p>
            <a:pPr marL="285750" indent="-285750">
              <a:spcAft>
                <a:spcPts val="600"/>
              </a:spcAft>
              <a:buFont typeface="Arial" panose="020B0604020202020204" pitchFamily="34" charset="0"/>
              <a:buChar char="•"/>
            </a:pPr>
            <a:r>
              <a:rPr lang="de-DE" dirty="0">
                <a:solidFill>
                  <a:srgbClr val="00B050"/>
                </a:solidFill>
                <a:latin typeface="Arial" pitchFamily="34" charset="0"/>
                <a:cs typeface="Arial" pitchFamily="34" charset="0"/>
              </a:rPr>
              <a:t>Nasenbügel an die Nasenform anpassen. Somit bleibt die kleinstmögliche Lücke oberhalb des Nasenrückens und die Maske liegt dicht an.</a:t>
            </a:r>
          </a:p>
          <a:p>
            <a:pPr marL="285750" indent="-285750">
              <a:spcAft>
                <a:spcPts val="600"/>
              </a:spcAft>
              <a:buFont typeface="Arial" panose="020B0604020202020204" pitchFamily="34" charset="0"/>
              <a:buChar char="•"/>
            </a:pPr>
            <a:r>
              <a:rPr lang="de-DE" dirty="0">
                <a:solidFill>
                  <a:srgbClr val="00B050"/>
                </a:solidFill>
                <a:latin typeface="Arial" pitchFamily="34" charset="0"/>
                <a:cs typeface="Arial" pitchFamily="34" charset="0"/>
              </a:rPr>
              <a:t>OP-Maske: </a:t>
            </a:r>
            <a:r>
              <a:rPr lang="de-DE" dirty="0">
                <a:latin typeface="Arial" pitchFamily="34" charset="0"/>
                <a:cs typeface="Arial" pitchFamily="34" charset="0"/>
              </a:rPr>
              <a:t>Maske über das Kinn ziehen, Maske sollte dabei nicht von der Nase rutschen. Um dicht zu sitzen, muss die Maske vollständig entfaltet sein.</a:t>
            </a:r>
          </a:p>
          <a:p>
            <a:pPr marL="285750" indent="-285750">
              <a:spcAft>
                <a:spcPts val="600"/>
              </a:spcAft>
              <a:buFont typeface="Arial" panose="020B0604020202020204" pitchFamily="34" charset="0"/>
              <a:buChar char="•"/>
            </a:pPr>
            <a:r>
              <a:rPr lang="de-DE" dirty="0">
                <a:solidFill>
                  <a:srgbClr val="00B050"/>
                </a:solidFill>
                <a:latin typeface="Arial" pitchFamily="34" charset="0"/>
                <a:cs typeface="Arial" pitchFamily="34" charset="0"/>
              </a:rPr>
              <a:t>Offen getragene längere Haare oder ein dichter Bart verhindern das Dichtsitzen der Maske.</a:t>
            </a:r>
            <a:r>
              <a:rPr lang="de-DE" dirty="0">
                <a:solidFill>
                  <a:srgbClr val="F39200"/>
                </a:solidFill>
                <a:latin typeface="Arial" pitchFamily="34" charset="0"/>
                <a:cs typeface="Arial" pitchFamily="34" charset="0"/>
              </a:rPr>
              <a:t> </a:t>
            </a:r>
            <a:r>
              <a:rPr lang="de-DE" dirty="0">
                <a:solidFill>
                  <a:srgbClr val="00B050"/>
                </a:solidFill>
                <a:latin typeface="Arial" pitchFamily="34" charset="0"/>
                <a:cs typeface="Arial" pitchFamily="34" charset="0"/>
              </a:rPr>
              <a:t>Brillen können in diesem Fall beschlagen.</a:t>
            </a:r>
          </a:p>
          <a:p>
            <a:pPr marL="285750" indent="-285750">
              <a:spcAft>
                <a:spcPts val="600"/>
              </a:spcAft>
              <a:buFont typeface="Arial" panose="020B0604020202020204" pitchFamily="34" charset="0"/>
              <a:buChar char="•"/>
            </a:pPr>
            <a:r>
              <a:rPr lang="de-DE" dirty="0">
                <a:solidFill>
                  <a:srgbClr val="00B050"/>
                </a:solidFill>
                <a:latin typeface="Arial" pitchFamily="34" charset="0"/>
                <a:cs typeface="Arial" pitchFamily="34" charset="0"/>
              </a:rPr>
              <a:t>Die Maske sollte über Nase und Kinn gut anliegen. Abschließend kann die Brille wieder aufgesetzt werden.</a:t>
            </a:r>
          </a:p>
        </p:txBody>
      </p:sp>
      <p:pic>
        <p:nvPicPr>
          <p:cNvPr id="7" name="Grafik 6">
            <a:extLst>
              <a:ext uri="{FF2B5EF4-FFF2-40B4-BE49-F238E27FC236}">
                <a16:creationId xmlns:a16="http://schemas.microsoft.com/office/drawing/2014/main" id="{22D80505-2E3B-1010-93B8-E0E371A461B2}"/>
              </a:ext>
            </a:extLst>
          </p:cNvPr>
          <p:cNvPicPr>
            <a:picLocks noChangeAspect="1"/>
          </p:cNvPicPr>
          <p:nvPr/>
        </p:nvPicPr>
        <p:blipFill rotWithShape="1">
          <a:blip r:embed="rId2"/>
          <a:srcRect l="20970" t="236" r="33090" b="-236"/>
          <a:stretch/>
        </p:blipFill>
        <p:spPr>
          <a:xfrm>
            <a:off x="9778601" y="1207476"/>
            <a:ext cx="1763426" cy="4905375"/>
          </a:xfrm>
          <a:prstGeom prst="rect">
            <a:avLst/>
          </a:prstGeom>
        </p:spPr>
      </p:pic>
      <p:sp>
        <p:nvSpPr>
          <p:cNvPr id="8" name="Textfeld 7">
            <a:extLst>
              <a:ext uri="{FF2B5EF4-FFF2-40B4-BE49-F238E27FC236}">
                <a16:creationId xmlns:a16="http://schemas.microsoft.com/office/drawing/2014/main" id="{629BEB6A-7476-23AB-E5A8-C9E3638C1C81}"/>
              </a:ext>
            </a:extLst>
          </p:cNvPr>
          <p:cNvSpPr txBox="1"/>
          <p:nvPr/>
        </p:nvSpPr>
        <p:spPr>
          <a:xfrm>
            <a:off x="9356034" y="560148"/>
            <a:ext cx="1937197" cy="369332"/>
          </a:xfrm>
          <a:prstGeom prst="rect">
            <a:avLst/>
          </a:prstGeom>
          <a:solidFill>
            <a:schemeClr val="bg1">
              <a:lumMod val="75000"/>
            </a:schemeClr>
          </a:solidFill>
        </p:spPr>
        <p:txBody>
          <a:bodyPr wrap="none" rtlCol="0">
            <a:spAutoFit/>
          </a:bodyPr>
          <a:lstStyle/>
          <a:p>
            <a:r>
              <a:rPr lang="de-DE" dirty="0">
                <a:solidFill>
                  <a:srgbClr val="00B050"/>
                </a:solidFill>
                <a:hlinkClick r:id="rId3">
                  <a:extLst>
                    <a:ext uri="{A12FA001-AC4F-418D-AE19-62706E023703}">
                      <ahyp:hlinkClr xmlns:ahyp="http://schemas.microsoft.com/office/drawing/2018/hyperlinkcolor" val="tx"/>
                    </a:ext>
                  </a:extLst>
                </a:hlinkClick>
              </a:rPr>
              <a:t>Hyperlink zum Bild</a:t>
            </a:r>
            <a:endParaRPr lang="de-DE" dirty="0">
              <a:solidFill>
                <a:srgbClr val="00B050"/>
              </a:solidFill>
            </a:endParaRPr>
          </a:p>
        </p:txBody>
      </p:sp>
    </p:spTree>
    <p:extLst>
      <p:ext uri="{BB962C8B-B14F-4D97-AF65-F5344CB8AC3E}">
        <p14:creationId xmlns:p14="http://schemas.microsoft.com/office/powerpoint/2010/main" val="1870386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2"/>
          </p:nvPr>
        </p:nvSpPr>
        <p:spPr/>
        <p:txBody>
          <a:bodyPr/>
          <a:lstStyle/>
          <a:p>
            <a:fld id="{053D595E-183D-41C2-8C63-EDF57902016D}" type="slidenum">
              <a:rPr lang="de-DE" smtClean="0"/>
              <a:pPr/>
              <a:t>6</a:t>
            </a:fld>
            <a:endParaRPr lang="de-DE" dirty="0"/>
          </a:p>
        </p:txBody>
      </p:sp>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3"/>
          </p:nvPr>
        </p:nvSpPr>
        <p:spPr>
          <a:xfrm>
            <a:off x="7072605" y="6668843"/>
            <a:ext cx="4871744" cy="190867"/>
          </a:xfrm>
        </p:spPr>
        <p:txBody>
          <a:bodyPr/>
          <a:lstStyle/>
          <a:p>
            <a:r>
              <a:rPr lang="de-DE"/>
              <a:t>Persönliche Schutzausrüstung (PSA), Hautschutz, Hygiene |  QM  |  Stand: 21.03.2023</a:t>
            </a:r>
            <a:endParaRPr lang="de-DE" dirty="0"/>
          </a:p>
        </p:txBody>
      </p:sp>
      <p:sp>
        <p:nvSpPr>
          <p:cNvPr id="5" name="Textfeld 4">
            <a:extLst>
              <a:ext uri="{FF2B5EF4-FFF2-40B4-BE49-F238E27FC236}">
                <a16:creationId xmlns:a16="http://schemas.microsoft.com/office/drawing/2014/main" id="{3A9952DD-787A-488A-944A-5FFAA76C4189}"/>
              </a:ext>
            </a:extLst>
          </p:cNvPr>
          <p:cNvSpPr txBox="1"/>
          <p:nvPr/>
        </p:nvSpPr>
        <p:spPr>
          <a:xfrm>
            <a:off x="1062179" y="1300526"/>
            <a:ext cx="5399235" cy="461665"/>
          </a:xfrm>
          <a:prstGeom prst="rect">
            <a:avLst/>
          </a:prstGeom>
          <a:noFill/>
        </p:spPr>
        <p:txBody>
          <a:bodyPr wrap="none" rtlCol="0">
            <a:spAutoFit/>
          </a:bodyPr>
          <a:lstStyle/>
          <a:p>
            <a:r>
              <a:rPr lang="de-DE" sz="2400" b="1" dirty="0">
                <a:latin typeface="Arial" pitchFamily="34" charset="0"/>
                <a:cs typeface="Arial" pitchFamily="34" charset="0"/>
              </a:rPr>
              <a:t>Ablegen des Mund-Nasen-Schutzes</a:t>
            </a:r>
          </a:p>
        </p:txBody>
      </p:sp>
      <p:sp>
        <p:nvSpPr>
          <p:cNvPr id="6" name="Textfeld 5">
            <a:extLst>
              <a:ext uri="{FF2B5EF4-FFF2-40B4-BE49-F238E27FC236}">
                <a16:creationId xmlns:a16="http://schemas.microsoft.com/office/drawing/2014/main" id="{AC79860D-4359-409A-A6E9-6D5D78007A99}"/>
              </a:ext>
            </a:extLst>
          </p:cNvPr>
          <p:cNvSpPr txBox="1"/>
          <p:nvPr/>
        </p:nvSpPr>
        <p:spPr>
          <a:xfrm>
            <a:off x="1101368" y="1890392"/>
            <a:ext cx="7589577" cy="317009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de-DE" dirty="0">
                <a:latin typeface="Arial" pitchFamily="34" charset="0"/>
                <a:cs typeface="Arial" pitchFamily="34" charset="0"/>
              </a:rPr>
              <a:t>Die Maske vorsichtig abnehmen, ohne die Vorderseite und Innenseite zu berühren. Dabei die Maske nur an den Ohrschlaufen anfassen.</a:t>
            </a:r>
          </a:p>
          <a:p>
            <a:pPr marL="285750" indent="-285750">
              <a:spcAft>
                <a:spcPts val="600"/>
              </a:spcAft>
              <a:buFont typeface="Arial" panose="020B0604020202020204" pitchFamily="34" charset="0"/>
              <a:buChar char="•"/>
            </a:pPr>
            <a:r>
              <a:rPr lang="de-DE" dirty="0">
                <a:latin typeface="Arial" pitchFamily="34" charset="0"/>
                <a:cs typeface="Arial" pitchFamily="34" charset="0"/>
              </a:rPr>
              <a:t>Mit beiden Händen die Ohrschlaufen halten und über die Ohren ziehen. Die Maske an einer Ohrschlaufe halten und nach vorne abnehmen.</a:t>
            </a:r>
          </a:p>
          <a:p>
            <a:pPr marL="285750" indent="-285750">
              <a:spcAft>
                <a:spcPts val="600"/>
              </a:spcAft>
              <a:buFont typeface="Arial" panose="020B0604020202020204" pitchFamily="34" charset="0"/>
              <a:buChar char="•"/>
            </a:pPr>
            <a:r>
              <a:rPr lang="de-DE" dirty="0">
                <a:latin typeface="Arial" pitchFamily="34" charset="0"/>
                <a:cs typeface="Arial" pitchFamily="34" charset="0"/>
              </a:rPr>
              <a:t>Achten Sie darauf, dass die Haltebänder nicht mit dem Gesicht oder dem Maskenkörper in Kontakt kommen. Gehen Sie dementsprechend langsam und behutsam vor.</a:t>
            </a:r>
          </a:p>
          <a:p>
            <a:pPr marL="285750" indent="-285750">
              <a:spcAft>
                <a:spcPts val="600"/>
              </a:spcAft>
              <a:buFont typeface="Arial" panose="020B0604020202020204" pitchFamily="34" charset="0"/>
              <a:buChar char="•"/>
            </a:pPr>
            <a:r>
              <a:rPr lang="de-DE" dirty="0">
                <a:latin typeface="Arial" pitchFamily="34" charset="0"/>
                <a:cs typeface="Arial" pitchFamily="34" charset="0"/>
              </a:rPr>
              <a:t>Einmalmasken bitte hygienegerecht entsorgen.</a:t>
            </a:r>
          </a:p>
          <a:p>
            <a:pPr marL="285750" indent="-285750">
              <a:spcAft>
                <a:spcPts val="600"/>
              </a:spcAft>
              <a:buFont typeface="Arial" panose="020B0604020202020204" pitchFamily="34" charset="0"/>
              <a:buChar char="•"/>
            </a:pPr>
            <a:r>
              <a:rPr lang="de-DE" dirty="0">
                <a:solidFill>
                  <a:srgbClr val="00B050"/>
                </a:solidFill>
                <a:latin typeface="Arial" pitchFamily="34" charset="0"/>
                <a:cs typeface="Arial" pitchFamily="34" charset="0"/>
              </a:rPr>
              <a:t>Gründliche Händereinigung oder Handdesinfektion</a:t>
            </a:r>
          </a:p>
        </p:txBody>
      </p:sp>
      <p:sp>
        <p:nvSpPr>
          <p:cNvPr id="14" name="Textfeld 13">
            <a:extLst>
              <a:ext uri="{FF2B5EF4-FFF2-40B4-BE49-F238E27FC236}">
                <a16:creationId xmlns:a16="http://schemas.microsoft.com/office/drawing/2014/main" id="{136CFE07-3E0A-48F2-A300-E9899BFE16B0}"/>
              </a:ext>
            </a:extLst>
          </p:cNvPr>
          <p:cNvSpPr txBox="1"/>
          <p:nvPr/>
        </p:nvSpPr>
        <p:spPr>
          <a:xfrm>
            <a:off x="9234062" y="1517755"/>
            <a:ext cx="2276543" cy="369332"/>
          </a:xfrm>
          <a:prstGeom prst="rect">
            <a:avLst/>
          </a:prstGeom>
          <a:solidFill>
            <a:schemeClr val="bg1">
              <a:lumMod val="75000"/>
            </a:schemeClr>
          </a:solidFill>
        </p:spPr>
        <p:txBody>
          <a:bodyPr wrap="square" rtlCol="0">
            <a:spAutoFit/>
          </a:bodyPr>
          <a:lstStyle/>
          <a:p>
            <a:pPr algn="ctr"/>
            <a:r>
              <a:rPr lang="en-US" dirty="0">
                <a:solidFill>
                  <a:srgbClr val="00B050"/>
                </a:solidFill>
                <a:hlinkClick r:id="rId2">
                  <a:extLst>
                    <a:ext uri="{A12FA001-AC4F-418D-AE19-62706E023703}">
                      <ahyp:hlinkClr xmlns:ahyp="http://schemas.microsoft.com/office/drawing/2018/hyperlinkcolor" val="tx"/>
                    </a:ext>
                  </a:extLst>
                </a:hlinkClick>
              </a:rPr>
              <a:t>Hyperlink </a:t>
            </a:r>
            <a:r>
              <a:rPr lang="en-US" dirty="0" err="1">
                <a:solidFill>
                  <a:srgbClr val="00B050"/>
                </a:solidFill>
                <a:hlinkClick r:id="rId2">
                  <a:extLst>
                    <a:ext uri="{A12FA001-AC4F-418D-AE19-62706E023703}">
                      <ahyp:hlinkClr xmlns:ahyp="http://schemas.microsoft.com/office/drawing/2018/hyperlinkcolor" val="tx"/>
                    </a:ext>
                  </a:extLst>
                </a:hlinkClick>
              </a:rPr>
              <a:t>zum</a:t>
            </a:r>
            <a:r>
              <a:rPr lang="en-US" dirty="0">
                <a:solidFill>
                  <a:srgbClr val="00B050"/>
                </a:solidFill>
                <a:hlinkClick r:id="rId2">
                  <a:extLst>
                    <a:ext uri="{A12FA001-AC4F-418D-AE19-62706E023703}">
                      <ahyp:hlinkClr xmlns:ahyp="http://schemas.microsoft.com/office/drawing/2018/hyperlinkcolor" val="tx"/>
                    </a:ext>
                  </a:extLst>
                </a:hlinkClick>
              </a:rPr>
              <a:t> </a:t>
            </a:r>
            <a:r>
              <a:rPr lang="en-US" dirty="0" err="1">
                <a:solidFill>
                  <a:srgbClr val="00B050"/>
                </a:solidFill>
                <a:hlinkClick r:id="rId2">
                  <a:extLst>
                    <a:ext uri="{A12FA001-AC4F-418D-AE19-62706E023703}">
                      <ahyp:hlinkClr xmlns:ahyp="http://schemas.microsoft.com/office/drawing/2018/hyperlinkcolor" val="tx"/>
                    </a:ext>
                  </a:extLst>
                </a:hlinkClick>
              </a:rPr>
              <a:t>Bild</a:t>
            </a:r>
            <a:endParaRPr lang="de-DE" dirty="0">
              <a:solidFill>
                <a:srgbClr val="00B050"/>
              </a:solidFill>
            </a:endParaRPr>
          </a:p>
        </p:txBody>
      </p:sp>
      <p:pic>
        <p:nvPicPr>
          <p:cNvPr id="4099" name="Picture 3"/>
          <p:cNvPicPr>
            <a:picLocks noChangeAspect="1" noChangeArrowheads="1"/>
          </p:cNvPicPr>
          <p:nvPr/>
        </p:nvPicPr>
        <p:blipFill>
          <a:blip r:embed="rId3" cstate="print"/>
          <a:srcRect/>
          <a:stretch>
            <a:fillRect/>
          </a:stretch>
        </p:blipFill>
        <p:spPr bwMode="auto">
          <a:xfrm>
            <a:off x="8771646" y="2286001"/>
            <a:ext cx="3004490" cy="20059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07768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2"/>
          </p:nvPr>
        </p:nvSpPr>
        <p:spPr/>
        <p:txBody>
          <a:bodyPr/>
          <a:lstStyle/>
          <a:p>
            <a:fld id="{053D595E-183D-41C2-8C63-EDF57902016D}" type="slidenum">
              <a:rPr lang="de-DE" smtClean="0"/>
              <a:pPr/>
              <a:t>7</a:t>
            </a:fld>
            <a:endParaRPr lang="de-DE"/>
          </a:p>
        </p:txBody>
      </p:sp>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3"/>
          </p:nvPr>
        </p:nvSpPr>
        <p:spPr>
          <a:xfrm>
            <a:off x="6979299" y="6668843"/>
            <a:ext cx="4965050" cy="190867"/>
          </a:xfrm>
        </p:spPr>
        <p:txBody>
          <a:bodyPr/>
          <a:lstStyle/>
          <a:p>
            <a:r>
              <a:rPr lang="de-DE"/>
              <a:t>Persönliche Schutzausrüstung (PSA), Hautschutz, Hygiene |  QM  |  Stand: 21.03.2023</a:t>
            </a:r>
            <a:endParaRPr lang="de-DE" dirty="0"/>
          </a:p>
        </p:txBody>
      </p:sp>
      <p:sp>
        <p:nvSpPr>
          <p:cNvPr id="5" name="Textfeld 4">
            <a:extLst>
              <a:ext uri="{FF2B5EF4-FFF2-40B4-BE49-F238E27FC236}">
                <a16:creationId xmlns:a16="http://schemas.microsoft.com/office/drawing/2014/main" id="{3A9952DD-787A-488A-944A-5FFAA76C4189}"/>
              </a:ext>
            </a:extLst>
          </p:cNvPr>
          <p:cNvSpPr txBox="1"/>
          <p:nvPr/>
        </p:nvSpPr>
        <p:spPr>
          <a:xfrm>
            <a:off x="1119551" y="856034"/>
            <a:ext cx="1928733" cy="461665"/>
          </a:xfrm>
          <a:prstGeom prst="rect">
            <a:avLst/>
          </a:prstGeom>
          <a:noFill/>
        </p:spPr>
        <p:txBody>
          <a:bodyPr wrap="none" rtlCol="0">
            <a:spAutoFit/>
          </a:bodyPr>
          <a:lstStyle/>
          <a:p>
            <a:r>
              <a:rPr lang="de-DE" sz="2400" b="1" dirty="0">
                <a:latin typeface="Arial" pitchFamily="34" charset="0"/>
                <a:cs typeface="Arial" pitchFamily="34" charset="0"/>
              </a:rPr>
              <a:t>Hautschutz</a:t>
            </a:r>
            <a:r>
              <a:rPr lang="de-DE" sz="2400" b="1" dirty="0">
                <a:solidFill>
                  <a:srgbClr val="00B050"/>
                </a:solidFill>
                <a:latin typeface="Arial" pitchFamily="34" charset="0"/>
                <a:cs typeface="Arial" pitchFamily="34" charset="0"/>
              </a:rPr>
              <a:t> </a:t>
            </a:r>
          </a:p>
        </p:txBody>
      </p:sp>
      <p:sp>
        <p:nvSpPr>
          <p:cNvPr id="6" name="Textfeld 5">
            <a:extLst>
              <a:ext uri="{FF2B5EF4-FFF2-40B4-BE49-F238E27FC236}">
                <a16:creationId xmlns:a16="http://schemas.microsoft.com/office/drawing/2014/main" id="{AC79860D-4359-409A-A6E9-6D5D78007A99}"/>
              </a:ext>
            </a:extLst>
          </p:cNvPr>
          <p:cNvSpPr txBox="1"/>
          <p:nvPr/>
        </p:nvSpPr>
        <p:spPr>
          <a:xfrm>
            <a:off x="1004122" y="1423234"/>
            <a:ext cx="8061501" cy="5586145"/>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de-DE" dirty="0">
                <a:latin typeface="Arial" pitchFamily="34" charset="0"/>
                <a:cs typeface="Arial" pitchFamily="34" charset="0"/>
              </a:rPr>
              <a:t>Die intakte Haut ist eine sehr effektive Barriere, die in den meisten Situationen das Eindringen eines Erregers in den Organismus verhindern kann. Voraussetzung dafür ist, dass die Haut unbeschädigt ist. </a:t>
            </a:r>
          </a:p>
          <a:p>
            <a:pPr marL="342900" indent="-342900">
              <a:spcAft>
                <a:spcPts val="600"/>
              </a:spcAft>
              <a:buFont typeface="Arial" panose="020B0604020202020204" pitchFamily="34" charset="0"/>
              <a:buChar char="•"/>
            </a:pPr>
            <a:r>
              <a:rPr lang="de-DE" dirty="0">
                <a:latin typeface="Arial" pitchFamily="34" charset="0"/>
                <a:cs typeface="Arial" pitchFamily="34" charset="0"/>
              </a:rPr>
              <a:t>Der Hautschutz ist deshalb auch als Infektionsprophylaxe von großer Bedeutung.</a:t>
            </a:r>
          </a:p>
          <a:p>
            <a:pPr marL="342900" indent="-342900">
              <a:spcAft>
                <a:spcPts val="600"/>
              </a:spcAft>
              <a:buFont typeface="Arial" panose="020B0604020202020204" pitchFamily="34" charset="0"/>
              <a:buChar char="•"/>
            </a:pPr>
            <a:r>
              <a:rPr lang="de-DE" dirty="0">
                <a:latin typeface="Arial" pitchFamily="34" charset="0"/>
                <a:cs typeface="Arial" pitchFamily="34" charset="0"/>
              </a:rPr>
              <a:t>Bei einer Kombination von Händewaschen und Händedesinfektion im Wechsel mit dem Tragen von flüssigkeitsdichten Schutzhandschuhen kann es bereits bei einer geringeren Waschfrequenz zu einer Gefährdung der Haut durch Feuchtarbeit kommen.</a:t>
            </a:r>
          </a:p>
          <a:p>
            <a:pPr marL="342900" indent="-342900">
              <a:spcAft>
                <a:spcPts val="600"/>
              </a:spcAft>
              <a:buFont typeface="Arial" panose="020B0604020202020204" pitchFamily="34" charset="0"/>
              <a:buChar char="•"/>
            </a:pPr>
            <a:r>
              <a:rPr lang="de-DE" dirty="0">
                <a:latin typeface="Arial" pitchFamily="34" charset="0"/>
                <a:cs typeface="Arial" pitchFamily="34" charset="0"/>
              </a:rPr>
              <a:t>Nach heutigem Erkenntnisstand stellt Feuchtarbeit den Hauptrisikofaktor für die Entstehung eines </a:t>
            </a:r>
            <a:r>
              <a:rPr lang="de-DE" dirty="0" err="1">
                <a:latin typeface="Arial" pitchFamily="34" charset="0"/>
                <a:cs typeface="Arial" pitchFamily="34" charset="0"/>
              </a:rPr>
              <a:t>irritativen</a:t>
            </a:r>
            <a:r>
              <a:rPr lang="de-DE" dirty="0">
                <a:latin typeface="Arial" pitchFamily="34" charset="0"/>
                <a:cs typeface="Arial" pitchFamily="34" charset="0"/>
              </a:rPr>
              <a:t> Kontaktekzems (IKE) dar.</a:t>
            </a:r>
          </a:p>
          <a:p>
            <a:pPr marL="342900" indent="-342900">
              <a:spcAft>
                <a:spcPts val="600"/>
              </a:spcAft>
              <a:buFont typeface="Arial" panose="020B0604020202020204" pitchFamily="34" charset="0"/>
              <a:buChar char="•"/>
            </a:pPr>
            <a:r>
              <a:rPr lang="de-DE" dirty="0">
                <a:latin typeface="Arial" pitchFamily="34" charset="0"/>
                <a:cs typeface="Arial" pitchFamily="34" charset="0"/>
              </a:rPr>
              <a:t>Die richtige Anwendung geeigneter Hautschutzmittel, eine schonende Hautreinigung und die Anwendung geeigneter Hautpflegemittel  schützen die belastete Haut.</a:t>
            </a:r>
          </a:p>
          <a:p>
            <a:pPr marL="285750" indent="-285750"/>
            <a:r>
              <a:rPr lang="de-DE" b="1" dirty="0">
                <a:latin typeface="Arial" pitchFamily="34" charset="0"/>
                <a:cs typeface="Arial" pitchFamily="34" charset="0"/>
              </a:rPr>
              <a:t>Mitgeltendes Dokument:</a:t>
            </a:r>
            <a:br>
              <a:rPr lang="de-DE" b="1" dirty="0">
                <a:solidFill>
                  <a:srgbClr val="00B050"/>
                </a:solidFill>
                <a:latin typeface="Arial" pitchFamily="34" charset="0"/>
                <a:cs typeface="Arial" pitchFamily="34" charset="0"/>
              </a:rPr>
            </a:br>
            <a:r>
              <a:rPr lang="de-DE" dirty="0">
                <a:solidFill>
                  <a:srgbClr val="00B050"/>
                </a:solidFill>
                <a:latin typeface="Arial" pitchFamily="34" charset="0"/>
                <a:cs typeface="Arial" pitchFamily="34" charset="0"/>
              </a:rPr>
              <a:t>QMF 2a Hygieneplan Desinfektionsplan (Zentren)</a:t>
            </a:r>
          </a:p>
          <a:p>
            <a:pPr marL="285750" indent="-285750"/>
            <a:r>
              <a:rPr lang="de-DE" dirty="0">
                <a:solidFill>
                  <a:srgbClr val="00B050"/>
                </a:solidFill>
                <a:latin typeface="Arial" pitchFamily="34" charset="0"/>
                <a:cs typeface="Arial" pitchFamily="34" charset="0"/>
              </a:rPr>
              <a:t>	QMF 2b Hautschutzplan-Zentrale</a:t>
            </a:r>
          </a:p>
          <a:p>
            <a:pPr marL="285750" indent="-285750">
              <a:spcAft>
                <a:spcPts val="600"/>
              </a:spcAft>
            </a:pPr>
            <a:endParaRPr lang="de-DE" sz="1600" dirty="0">
              <a:solidFill>
                <a:srgbClr val="00B050"/>
              </a:solidFill>
              <a:latin typeface="Arial" pitchFamily="34" charset="0"/>
              <a:cs typeface="Arial" pitchFamily="34" charset="0"/>
            </a:endParaRPr>
          </a:p>
        </p:txBody>
      </p:sp>
      <p:pic>
        <p:nvPicPr>
          <p:cNvPr id="4098" name="Picture 2"/>
          <p:cNvPicPr>
            <a:picLocks noChangeAspect="1" noChangeArrowheads="1"/>
          </p:cNvPicPr>
          <p:nvPr/>
        </p:nvPicPr>
        <p:blipFill>
          <a:blip r:embed="rId2" cstate="print"/>
          <a:srcRect/>
          <a:stretch>
            <a:fillRect/>
          </a:stretch>
        </p:blipFill>
        <p:spPr bwMode="auto">
          <a:xfrm rot="1225634">
            <a:off x="8455317" y="878621"/>
            <a:ext cx="3819586" cy="1340145"/>
          </a:xfrm>
          <a:prstGeom prst="rect">
            <a:avLst/>
          </a:prstGeom>
          <a:ln>
            <a:noFill/>
          </a:ln>
          <a:effectLst>
            <a:outerShdw blurRad="292100" dist="139700" dir="2700000" algn="tl" rotWithShape="0">
              <a:srgbClr val="333333">
                <a:alpha val="65000"/>
              </a:srgbClr>
            </a:outerShdw>
          </a:effectLst>
        </p:spPr>
      </p:pic>
      <p:sp>
        <p:nvSpPr>
          <p:cNvPr id="8" name="Textfeld 7">
            <a:extLst>
              <a:ext uri="{FF2B5EF4-FFF2-40B4-BE49-F238E27FC236}">
                <a16:creationId xmlns:a16="http://schemas.microsoft.com/office/drawing/2014/main" id="{8A61759E-0AAD-407C-AC8C-A765A55FEEA0}"/>
              </a:ext>
            </a:extLst>
          </p:cNvPr>
          <p:cNvSpPr txBox="1"/>
          <p:nvPr/>
        </p:nvSpPr>
        <p:spPr>
          <a:xfrm>
            <a:off x="5669973" y="486702"/>
            <a:ext cx="2957156" cy="369332"/>
          </a:xfrm>
          <a:prstGeom prst="rect">
            <a:avLst/>
          </a:prstGeom>
          <a:solidFill>
            <a:schemeClr val="bg1">
              <a:lumMod val="75000"/>
            </a:schemeClr>
          </a:solidFill>
        </p:spPr>
        <p:txBody>
          <a:bodyPr wrap="none" rtlCol="0">
            <a:spAutoFit/>
          </a:bodyPr>
          <a:lstStyle/>
          <a:p>
            <a:r>
              <a:rPr lang="de-DE" dirty="0"/>
              <a:t>Dies ist unser Hygieneplan </a:t>
            </a:r>
            <a:r>
              <a:rPr lang="de-DE" dirty="0">
                <a:sym typeface="Wingdings" panose="05000000000000000000" pitchFamily="2" charset="2"/>
              </a:rPr>
              <a:t></a:t>
            </a:r>
            <a:endParaRPr lang="de-DE" dirty="0"/>
          </a:p>
        </p:txBody>
      </p:sp>
    </p:spTree>
    <p:extLst>
      <p:ext uri="{BB962C8B-B14F-4D97-AF65-F5344CB8AC3E}">
        <p14:creationId xmlns:p14="http://schemas.microsoft.com/office/powerpoint/2010/main" val="4007768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08031549-B4DC-439D-A1A4-EBDBC22A4FF2}"/>
              </a:ext>
            </a:extLst>
          </p:cNvPr>
          <p:cNvSpPr>
            <a:spLocks noGrp="1"/>
          </p:cNvSpPr>
          <p:nvPr>
            <p:ph type="sldNum" sz="quarter" idx="12"/>
          </p:nvPr>
        </p:nvSpPr>
        <p:spPr/>
        <p:txBody>
          <a:bodyPr/>
          <a:lstStyle/>
          <a:p>
            <a:fld id="{053D595E-183D-41C2-8C63-EDF57902016D}" type="slidenum">
              <a:rPr lang="de-DE" smtClean="0"/>
              <a:pPr/>
              <a:t>8</a:t>
            </a:fld>
            <a:endParaRPr lang="de-DE" dirty="0"/>
          </a:p>
        </p:txBody>
      </p:sp>
      <p:sp>
        <p:nvSpPr>
          <p:cNvPr id="3" name="Fußzeilenplatzhalter 2"/>
          <p:cNvSpPr>
            <a:spLocks noGrp="1"/>
          </p:cNvSpPr>
          <p:nvPr>
            <p:ph type="ftr" sz="quarter" idx="13"/>
          </p:nvPr>
        </p:nvSpPr>
        <p:spPr>
          <a:xfrm>
            <a:off x="7352523" y="6668843"/>
            <a:ext cx="4591826" cy="190867"/>
          </a:xfrm>
        </p:spPr>
        <p:txBody>
          <a:bodyPr/>
          <a:lstStyle/>
          <a:p>
            <a:r>
              <a:rPr lang="de-DE"/>
              <a:t>Persönliche Schutzausrüstung (PSA), Hautschutz, Hygiene |  QM  |  Stand: 21.03.2023</a:t>
            </a:r>
            <a:endParaRPr lang="de-DE" dirty="0"/>
          </a:p>
        </p:txBody>
      </p:sp>
      <p:sp>
        <p:nvSpPr>
          <p:cNvPr id="4" name="Rechteck 3"/>
          <p:cNvSpPr/>
          <p:nvPr/>
        </p:nvSpPr>
        <p:spPr>
          <a:xfrm>
            <a:off x="1004498" y="1284906"/>
            <a:ext cx="6058903" cy="461665"/>
          </a:xfrm>
          <a:prstGeom prst="rect">
            <a:avLst/>
          </a:prstGeom>
        </p:spPr>
        <p:txBody>
          <a:bodyPr wrap="none">
            <a:spAutoFit/>
          </a:bodyPr>
          <a:lstStyle/>
          <a:p>
            <a:r>
              <a:rPr lang="de-DE" sz="2400" b="1" dirty="0">
                <a:solidFill>
                  <a:srgbClr val="00B050"/>
                </a:solidFill>
                <a:latin typeface="Arial" pitchFamily="34" charset="0"/>
                <a:cs typeface="Arial" pitchFamily="34" charset="0"/>
              </a:rPr>
              <a:t>Geschützte Hände – Tipps für die Praxis</a:t>
            </a:r>
          </a:p>
        </p:txBody>
      </p:sp>
      <p:sp>
        <p:nvSpPr>
          <p:cNvPr id="5" name="Textfeld 4"/>
          <p:cNvSpPr txBox="1"/>
          <p:nvPr/>
        </p:nvSpPr>
        <p:spPr>
          <a:xfrm>
            <a:off x="1005841" y="1872020"/>
            <a:ext cx="7223759" cy="4278094"/>
          </a:xfrm>
          <a:prstGeom prst="rect">
            <a:avLst/>
          </a:prstGeom>
          <a:noFill/>
        </p:spPr>
        <p:txBody>
          <a:bodyPr wrap="square" rtlCol="0">
            <a:spAutoFit/>
          </a:bodyPr>
          <a:lstStyle/>
          <a:p>
            <a:pPr marL="342900" indent="-342900">
              <a:spcAft>
                <a:spcPts val="600"/>
              </a:spcAft>
              <a:buFont typeface="Arial" pitchFamily="34" charset="0"/>
              <a:buChar char="•"/>
            </a:pPr>
            <a:r>
              <a:rPr lang="de-DE" dirty="0">
                <a:solidFill>
                  <a:srgbClr val="00B050"/>
                </a:solidFill>
                <a:latin typeface="Arial" pitchFamily="34" charset="0"/>
                <a:cs typeface="Arial" pitchFamily="34" charset="0"/>
              </a:rPr>
              <a:t>Während der Tätigkeit sollte auf Schmuck an den Händen und Unterarmen verzichtet werden.</a:t>
            </a:r>
          </a:p>
          <a:p>
            <a:pPr marL="342900" indent="-342900">
              <a:spcAft>
                <a:spcPts val="600"/>
              </a:spcAft>
              <a:buFont typeface="Arial" pitchFamily="34" charset="0"/>
              <a:buChar char="•"/>
            </a:pPr>
            <a:r>
              <a:rPr lang="de-DE" dirty="0">
                <a:solidFill>
                  <a:srgbClr val="00B050"/>
                </a:solidFill>
                <a:latin typeface="Arial" pitchFamily="34" charset="0"/>
                <a:cs typeface="Arial" pitchFamily="34" charset="0"/>
              </a:rPr>
              <a:t>Bei Tätigkeiten, die eine hygienische Händedesinfektion erfordern, darf kein Schmuck getragen werden, unter den Schmuckstücken sammeln sich ggf. Feuchtigkeit und Keime</a:t>
            </a:r>
          </a:p>
          <a:p>
            <a:pPr marL="342900" indent="-342900">
              <a:spcAft>
                <a:spcPts val="600"/>
              </a:spcAft>
              <a:buFont typeface="Arial" pitchFamily="34" charset="0"/>
              <a:buChar char="•"/>
            </a:pPr>
            <a:r>
              <a:rPr lang="de-DE" dirty="0">
                <a:solidFill>
                  <a:srgbClr val="00B050"/>
                </a:solidFill>
                <a:latin typeface="Arial" pitchFamily="34" charset="0"/>
                <a:cs typeface="Arial" pitchFamily="34" charset="0"/>
              </a:rPr>
              <a:t>Im Gesundheitsdienst sollten keine künstlichen Fingernägel getragen werden. Darunter können sich ebenfalls Keime bilden, Handschuhe ggf. beschädigt und undicht werden.</a:t>
            </a:r>
          </a:p>
          <a:p>
            <a:pPr marL="342900" indent="-342900">
              <a:spcAft>
                <a:spcPts val="600"/>
              </a:spcAft>
              <a:buFont typeface="Arial" pitchFamily="34" charset="0"/>
              <a:buChar char="•"/>
            </a:pPr>
            <a:r>
              <a:rPr lang="de-DE" dirty="0">
                <a:solidFill>
                  <a:srgbClr val="00B050"/>
                </a:solidFill>
                <a:latin typeface="Arial" pitchFamily="34" charset="0"/>
                <a:cs typeface="Arial" pitchFamily="34" charset="0"/>
              </a:rPr>
              <a:t>Betriebsärztlicher Rat ist einzuholen, wenn Anzeichen einer Hauterkrankung bemerkt werden.</a:t>
            </a:r>
          </a:p>
          <a:p>
            <a:pPr marL="342900" indent="-342900">
              <a:spcAft>
                <a:spcPts val="600"/>
              </a:spcAft>
              <a:buFont typeface="Arial" pitchFamily="34" charset="0"/>
              <a:buChar char="•"/>
            </a:pPr>
            <a:r>
              <a:rPr lang="de-DE" dirty="0">
                <a:solidFill>
                  <a:srgbClr val="00B050"/>
                </a:solidFill>
                <a:latin typeface="Arial" pitchFamily="34" charset="0"/>
                <a:cs typeface="Arial" pitchFamily="34" charset="0"/>
              </a:rPr>
              <a:t>Das Tragen von flüssigkeitsdichten Handschuhen sollte auf das notwendige Maß begrenzt bleiben. Handschuhe möglichst wechseln, wenn sie innen feucht sind, evtl. Baumwollhandschuhe unterziehen, </a:t>
            </a:r>
            <a:r>
              <a:rPr lang="de-DE" u="sng" dirty="0">
                <a:solidFill>
                  <a:srgbClr val="00B050"/>
                </a:solidFill>
                <a:latin typeface="Arial" pitchFamily="34" charset="0"/>
                <a:cs typeface="Arial" pitchFamily="34" charset="0"/>
              </a:rPr>
              <a:t>nach</a:t>
            </a:r>
            <a:r>
              <a:rPr lang="de-DE" dirty="0">
                <a:solidFill>
                  <a:srgbClr val="00B050"/>
                </a:solidFill>
                <a:latin typeface="Arial" pitchFamily="34" charset="0"/>
                <a:cs typeface="Arial" pitchFamily="34" charset="0"/>
              </a:rPr>
              <a:t> der Benutzung Hautpflegemittel auftragen. </a:t>
            </a:r>
            <a:endParaRPr lang="de-DE" dirty="0">
              <a:latin typeface="Arial" pitchFamily="34" charset="0"/>
              <a:cs typeface="Arial" pitchFamily="34" charset="0"/>
            </a:endParaRPr>
          </a:p>
        </p:txBody>
      </p:sp>
      <p:sp>
        <p:nvSpPr>
          <p:cNvPr id="7" name="Textfeld 6"/>
          <p:cNvSpPr txBox="1"/>
          <p:nvPr/>
        </p:nvSpPr>
        <p:spPr>
          <a:xfrm>
            <a:off x="8948058" y="1397725"/>
            <a:ext cx="2168434" cy="369332"/>
          </a:xfrm>
          <a:prstGeom prst="rect">
            <a:avLst/>
          </a:prstGeom>
          <a:solidFill>
            <a:schemeClr val="bg1">
              <a:lumMod val="75000"/>
            </a:schemeClr>
          </a:solidFill>
        </p:spPr>
        <p:txBody>
          <a:bodyPr wrap="square" rtlCol="0">
            <a:spAutoFit/>
          </a:bodyPr>
          <a:lstStyle/>
          <a:p>
            <a:r>
              <a:rPr lang="en-US" dirty="0">
                <a:solidFill>
                  <a:srgbClr val="00B050"/>
                </a:solidFill>
                <a:hlinkClick r:id="rId2">
                  <a:extLst>
                    <a:ext uri="{A12FA001-AC4F-418D-AE19-62706E023703}">
                      <ahyp:hlinkClr xmlns:ahyp="http://schemas.microsoft.com/office/drawing/2018/hyperlinkcolor" val="tx"/>
                    </a:ext>
                  </a:extLst>
                </a:hlinkClick>
              </a:rPr>
              <a:t>Hyperlink </a:t>
            </a:r>
            <a:r>
              <a:rPr lang="en-US" dirty="0" err="1">
                <a:solidFill>
                  <a:srgbClr val="00B050"/>
                </a:solidFill>
                <a:hlinkClick r:id="rId2">
                  <a:extLst>
                    <a:ext uri="{A12FA001-AC4F-418D-AE19-62706E023703}">
                      <ahyp:hlinkClr xmlns:ahyp="http://schemas.microsoft.com/office/drawing/2018/hyperlinkcolor" val="tx"/>
                    </a:ext>
                  </a:extLst>
                </a:hlinkClick>
              </a:rPr>
              <a:t>zum</a:t>
            </a:r>
            <a:r>
              <a:rPr lang="en-US" dirty="0">
                <a:solidFill>
                  <a:srgbClr val="00B050"/>
                </a:solidFill>
                <a:hlinkClick r:id="rId2">
                  <a:extLst>
                    <a:ext uri="{A12FA001-AC4F-418D-AE19-62706E023703}">
                      <ahyp:hlinkClr xmlns:ahyp="http://schemas.microsoft.com/office/drawing/2018/hyperlinkcolor" val="tx"/>
                    </a:ext>
                  </a:extLst>
                </a:hlinkClick>
              </a:rPr>
              <a:t> </a:t>
            </a:r>
            <a:r>
              <a:rPr lang="en-US" dirty="0" err="1">
                <a:solidFill>
                  <a:srgbClr val="00B050"/>
                </a:solidFill>
                <a:hlinkClick r:id="rId2">
                  <a:extLst>
                    <a:ext uri="{A12FA001-AC4F-418D-AE19-62706E023703}">
                      <ahyp:hlinkClr xmlns:ahyp="http://schemas.microsoft.com/office/drawing/2018/hyperlinkcolor" val="tx"/>
                    </a:ext>
                  </a:extLst>
                </a:hlinkClick>
              </a:rPr>
              <a:t>Bild</a:t>
            </a:r>
            <a:endParaRPr lang="de-DE" dirty="0">
              <a:solidFill>
                <a:srgbClr val="00B050"/>
              </a:solidFill>
            </a:endParaRPr>
          </a:p>
        </p:txBody>
      </p:sp>
      <p:pic>
        <p:nvPicPr>
          <p:cNvPr id="6147" name="Picture 3"/>
          <p:cNvPicPr>
            <a:picLocks noChangeAspect="1" noChangeArrowheads="1"/>
          </p:cNvPicPr>
          <p:nvPr/>
        </p:nvPicPr>
        <p:blipFill>
          <a:blip r:embed="rId3" cstate="print"/>
          <a:srcRect l="29437"/>
          <a:stretch>
            <a:fillRect/>
          </a:stretch>
        </p:blipFill>
        <p:spPr bwMode="auto">
          <a:xfrm>
            <a:off x="8291513" y="2039970"/>
            <a:ext cx="3481524" cy="3324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10BB75F-915F-98E6-BC8F-57718937D085}"/>
              </a:ext>
            </a:extLst>
          </p:cNvPr>
          <p:cNvSpPr>
            <a:spLocks noGrp="1"/>
          </p:cNvSpPr>
          <p:nvPr>
            <p:ph type="sldNum" sz="quarter" idx="12"/>
          </p:nvPr>
        </p:nvSpPr>
        <p:spPr/>
        <p:txBody>
          <a:bodyPr/>
          <a:lstStyle/>
          <a:p>
            <a:fld id="{053D595E-183D-41C2-8C63-EDF57902016D}" type="slidenum">
              <a:rPr lang="de-DE" smtClean="0"/>
              <a:pPr/>
              <a:t>9</a:t>
            </a:fld>
            <a:endParaRPr lang="de-DE" dirty="0"/>
          </a:p>
        </p:txBody>
      </p:sp>
      <p:sp>
        <p:nvSpPr>
          <p:cNvPr id="3" name="Fußzeilenplatzhalter 2"/>
          <p:cNvSpPr>
            <a:spLocks noGrp="1"/>
          </p:cNvSpPr>
          <p:nvPr>
            <p:ph type="ftr" sz="quarter" idx="13"/>
          </p:nvPr>
        </p:nvSpPr>
        <p:spPr>
          <a:xfrm>
            <a:off x="7063273" y="6668843"/>
            <a:ext cx="4881075" cy="190867"/>
          </a:xfrm>
        </p:spPr>
        <p:txBody>
          <a:bodyPr/>
          <a:lstStyle/>
          <a:p>
            <a:r>
              <a:rPr lang="de-DE"/>
              <a:t>Persönliche Schutzausrüstung (PSA), Hautschutz, Hygiene |  QM  |  Stand: 21.03.2023</a:t>
            </a:r>
            <a:endParaRPr lang="de-DE" dirty="0"/>
          </a:p>
        </p:txBody>
      </p:sp>
      <p:sp>
        <p:nvSpPr>
          <p:cNvPr id="4" name="Rechteck 3"/>
          <p:cNvSpPr/>
          <p:nvPr/>
        </p:nvSpPr>
        <p:spPr>
          <a:xfrm>
            <a:off x="1017561" y="1284906"/>
            <a:ext cx="3603872" cy="461665"/>
          </a:xfrm>
          <a:prstGeom prst="rect">
            <a:avLst/>
          </a:prstGeom>
        </p:spPr>
        <p:txBody>
          <a:bodyPr wrap="none">
            <a:spAutoFit/>
          </a:bodyPr>
          <a:lstStyle/>
          <a:p>
            <a:r>
              <a:rPr lang="de-DE" sz="2400" b="1" dirty="0">
                <a:solidFill>
                  <a:srgbClr val="00B050"/>
                </a:solidFill>
                <a:latin typeface="Arial" pitchFamily="34" charset="0"/>
                <a:cs typeface="Arial" pitchFamily="34" charset="0"/>
              </a:rPr>
              <a:t>Hautschonend arbeiten</a:t>
            </a:r>
          </a:p>
        </p:txBody>
      </p:sp>
      <p:sp>
        <p:nvSpPr>
          <p:cNvPr id="5" name="Textfeld 4"/>
          <p:cNvSpPr txBox="1"/>
          <p:nvPr/>
        </p:nvSpPr>
        <p:spPr>
          <a:xfrm>
            <a:off x="1045028" y="1933303"/>
            <a:ext cx="7367451" cy="4201150"/>
          </a:xfrm>
          <a:prstGeom prst="rect">
            <a:avLst/>
          </a:prstGeom>
          <a:noFill/>
        </p:spPr>
        <p:txBody>
          <a:bodyPr wrap="square" rtlCol="0">
            <a:spAutoFit/>
          </a:bodyPr>
          <a:lstStyle/>
          <a:p>
            <a:pPr marL="342900" indent="-342900">
              <a:spcAft>
                <a:spcPts val="600"/>
              </a:spcAft>
              <a:buFont typeface="Arial" pitchFamily="34" charset="0"/>
              <a:buChar char="•"/>
            </a:pPr>
            <a:r>
              <a:rPr lang="de-DE" dirty="0">
                <a:solidFill>
                  <a:srgbClr val="00B050"/>
                </a:solidFill>
                <a:latin typeface="Arial" pitchFamily="34" charset="0"/>
                <a:cs typeface="Arial" pitchFamily="34" charset="0"/>
              </a:rPr>
              <a:t>Hände so wenig wie möglich waschen. Wenn die Hände nicht verschmutzt sind, ist das Auftragen von Händedesinfektionsmitteln schonender als Waschen, da Händedesinfektionsmittel die Haut weniger austrocknen.</a:t>
            </a:r>
          </a:p>
          <a:p>
            <a:pPr marL="342900" indent="-342900">
              <a:spcAft>
                <a:spcPts val="600"/>
              </a:spcAft>
              <a:buFont typeface="Arial" pitchFamily="34" charset="0"/>
              <a:buChar char="•"/>
            </a:pPr>
            <a:r>
              <a:rPr lang="de-DE" dirty="0">
                <a:solidFill>
                  <a:srgbClr val="00B050"/>
                </a:solidFill>
                <a:latin typeface="Arial" pitchFamily="34" charset="0"/>
                <a:cs typeface="Arial" pitchFamily="34" charset="0"/>
              </a:rPr>
              <a:t>Hände richtig und schonend waschen: angenehme Wassertemperatur wählen; geringe Menge einer milden, hautneutralen (pH 5,5) und </a:t>
            </a:r>
            <a:r>
              <a:rPr lang="de-DE" dirty="0" err="1">
                <a:solidFill>
                  <a:srgbClr val="00B050"/>
                </a:solidFill>
                <a:latin typeface="Arial" pitchFamily="34" charset="0"/>
                <a:cs typeface="Arial" pitchFamily="34" charset="0"/>
              </a:rPr>
              <a:t>unparfümierten</a:t>
            </a:r>
            <a:r>
              <a:rPr lang="de-DE" dirty="0">
                <a:solidFill>
                  <a:srgbClr val="00B050"/>
                </a:solidFill>
                <a:latin typeface="Arial" pitchFamily="34" charset="0"/>
                <a:cs typeface="Arial" pitchFamily="34" charset="0"/>
              </a:rPr>
              <a:t> Waschlotion benutzen; Hände gut abtrocknen (eher tupfen als festes Reiben) und Hautpflege auftragen.</a:t>
            </a:r>
          </a:p>
          <a:p>
            <a:pPr marL="342900" indent="-342900">
              <a:spcAft>
                <a:spcPts val="600"/>
              </a:spcAft>
              <a:buFont typeface="Arial" pitchFamily="34" charset="0"/>
              <a:buChar char="•"/>
            </a:pPr>
            <a:r>
              <a:rPr lang="de-DE" dirty="0">
                <a:solidFill>
                  <a:srgbClr val="00B050"/>
                </a:solidFill>
                <a:latin typeface="Arial" pitchFamily="34" charset="0"/>
                <a:cs typeface="Arial" pitchFamily="34" charset="0"/>
              </a:rPr>
              <a:t>Beim Eincremen an Fingerkuppen, Nagelfalz und Fingerzwischenräume denken.</a:t>
            </a:r>
          </a:p>
          <a:p>
            <a:pPr marL="342900" indent="-342900">
              <a:spcAft>
                <a:spcPts val="600"/>
              </a:spcAft>
              <a:buFont typeface="Arial" pitchFamily="34" charset="0"/>
              <a:buChar char="•"/>
            </a:pPr>
            <a:r>
              <a:rPr lang="de-DE" dirty="0">
                <a:solidFill>
                  <a:srgbClr val="00B050"/>
                </a:solidFill>
                <a:latin typeface="Arial" pitchFamily="34" charset="0"/>
                <a:cs typeface="Arial" pitchFamily="34" charset="0"/>
              </a:rPr>
              <a:t>Die Anwendung von Hautschutz- oder Hautpflegemitteln </a:t>
            </a:r>
            <a:r>
              <a:rPr lang="de-DE" u="sng" dirty="0">
                <a:solidFill>
                  <a:srgbClr val="00B050"/>
                </a:solidFill>
                <a:latin typeface="Arial" pitchFamily="34" charset="0"/>
                <a:cs typeface="Arial" pitchFamily="34" charset="0"/>
              </a:rPr>
              <a:t>unter</a:t>
            </a:r>
            <a:r>
              <a:rPr lang="de-DE" dirty="0">
                <a:solidFill>
                  <a:srgbClr val="00B050"/>
                </a:solidFill>
                <a:latin typeface="Arial" pitchFamily="34" charset="0"/>
                <a:cs typeface="Arial" pitchFamily="34" charset="0"/>
              </a:rPr>
              <a:t> Einmalhandschuhen wird nicht empfohlen, da Inhaltsstoffe das Aufquellen der Haut unter dem Handschuh begünstigen können.</a:t>
            </a:r>
          </a:p>
        </p:txBody>
      </p:sp>
      <p:pic>
        <p:nvPicPr>
          <p:cNvPr id="5122" name="Picture 2"/>
          <p:cNvPicPr>
            <a:picLocks noChangeAspect="1" noChangeArrowheads="1"/>
          </p:cNvPicPr>
          <p:nvPr/>
        </p:nvPicPr>
        <p:blipFill>
          <a:blip r:embed="rId2" cstate="print"/>
          <a:srcRect/>
          <a:stretch>
            <a:fillRect/>
          </a:stretch>
        </p:blipFill>
        <p:spPr bwMode="auto">
          <a:xfrm>
            <a:off x="8465624" y="1894113"/>
            <a:ext cx="3326870" cy="22446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feld 6"/>
          <p:cNvSpPr txBox="1"/>
          <p:nvPr/>
        </p:nvSpPr>
        <p:spPr>
          <a:xfrm>
            <a:off x="8125097" y="1371600"/>
            <a:ext cx="2142309" cy="369332"/>
          </a:xfrm>
          <a:prstGeom prst="rect">
            <a:avLst/>
          </a:prstGeom>
          <a:solidFill>
            <a:schemeClr val="bg1">
              <a:lumMod val="75000"/>
            </a:schemeClr>
          </a:solidFill>
        </p:spPr>
        <p:txBody>
          <a:bodyPr wrap="square" rtlCol="0">
            <a:spAutoFit/>
          </a:bodyPr>
          <a:lstStyle/>
          <a:p>
            <a:r>
              <a:rPr lang="en-US" dirty="0">
                <a:solidFill>
                  <a:srgbClr val="00B050"/>
                </a:solidFill>
                <a:hlinkClick r:id="rId3">
                  <a:extLst>
                    <a:ext uri="{A12FA001-AC4F-418D-AE19-62706E023703}">
                      <ahyp:hlinkClr xmlns:ahyp="http://schemas.microsoft.com/office/drawing/2018/hyperlinkcolor" val="tx"/>
                    </a:ext>
                  </a:extLst>
                </a:hlinkClick>
              </a:rPr>
              <a:t>Hyperlink </a:t>
            </a:r>
            <a:r>
              <a:rPr lang="en-US" dirty="0" err="1">
                <a:solidFill>
                  <a:srgbClr val="00B050"/>
                </a:solidFill>
                <a:hlinkClick r:id="rId3">
                  <a:extLst>
                    <a:ext uri="{A12FA001-AC4F-418D-AE19-62706E023703}">
                      <ahyp:hlinkClr xmlns:ahyp="http://schemas.microsoft.com/office/drawing/2018/hyperlinkcolor" val="tx"/>
                    </a:ext>
                  </a:extLst>
                </a:hlinkClick>
              </a:rPr>
              <a:t>zum</a:t>
            </a:r>
            <a:r>
              <a:rPr lang="en-US" dirty="0">
                <a:solidFill>
                  <a:srgbClr val="00B050"/>
                </a:solidFill>
                <a:hlinkClick r:id="rId3">
                  <a:extLst>
                    <a:ext uri="{A12FA001-AC4F-418D-AE19-62706E023703}">
                      <ahyp:hlinkClr xmlns:ahyp="http://schemas.microsoft.com/office/drawing/2018/hyperlinkcolor" val="tx"/>
                    </a:ext>
                  </a:extLst>
                </a:hlinkClick>
              </a:rPr>
              <a:t> </a:t>
            </a:r>
            <a:r>
              <a:rPr lang="en-US" dirty="0" err="1">
                <a:solidFill>
                  <a:srgbClr val="00B050"/>
                </a:solidFill>
                <a:hlinkClick r:id="rId3">
                  <a:extLst>
                    <a:ext uri="{A12FA001-AC4F-418D-AE19-62706E023703}">
                      <ahyp:hlinkClr xmlns:ahyp="http://schemas.microsoft.com/office/drawing/2018/hyperlinkcolor" val="tx"/>
                    </a:ext>
                  </a:extLst>
                </a:hlinkClick>
              </a:rPr>
              <a:t>Bild</a:t>
            </a:r>
            <a:endParaRPr lang="de-DE" dirty="0">
              <a:solidFill>
                <a:srgbClr val="00B050"/>
              </a:solidFill>
            </a:endParaRPr>
          </a:p>
        </p:txBody>
      </p:sp>
    </p:spTree>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QM-Vorlage.potx" id="{3666C4F9-EEB1-4511-8B82-3F24928696F9}" vid="{B5133648-0C0D-434D-BF05-81DAAF9C4F67}"/>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QM-Vorlage</Template>
  <TotalTime>0</TotalTime>
  <Words>1232</Words>
  <Application>Microsoft Office PowerPoint</Application>
  <PresentationFormat>Breitbild</PresentationFormat>
  <Paragraphs>97</Paragraphs>
  <Slides>10</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10</vt:i4>
      </vt:variant>
    </vt:vector>
  </HeadingPairs>
  <TitlesOfParts>
    <vt:vector size="14" baseType="lpstr">
      <vt:lpstr>Arial</vt:lpstr>
      <vt:lpstr>Arial Black</vt:lpstr>
      <vt:lpstr>Calibri</vt:lpstr>
      <vt:lpstr>Office</vt:lpstr>
      <vt:lpstr>Persönliche Schutzausrüstung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Gerlach, Jörg</dc:creator>
  <cp:lastModifiedBy>Ramthun-Di Fabio, Gabi</cp:lastModifiedBy>
  <cp:revision>98</cp:revision>
  <dcterms:created xsi:type="dcterms:W3CDTF">2021-10-25T09:40:53Z</dcterms:created>
  <dcterms:modified xsi:type="dcterms:W3CDTF">2023-03-21T12:42:44Z</dcterms:modified>
</cp:coreProperties>
</file>