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2" r:id="rId2"/>
    <p:sldId id="263" r:id="rId3"/>
    <p:sldId id="264" r:id="rId4"/>
    <p:sldId id="270" r:id="rId5"/>
    <p:sldId id="266" r:id="rId6"/>
    <p:sldId id="265" r:id="rId7"/>
    <p:sldId id="268" r:id="rId8"/>
    <p:sldId id="267" r:id="rId9"/>
    <p:sldId id="271" r:id="rId10"/>
    <p:sldId id="272" r:id="rId11"/>
    <p:sldId id="273" r:id="rId12"/>
    <p:sldId id="277" r:id="rId13"/>
    <p:sldId id="274" r:id="rId14"/>
    <p:sldId id="275" r:id="rId15"/>
    <p:sldId id="278" r:id="rId16"/>
    <p:sldId id="279" r:id="rId17"/>
    <p:sldId id="276" r:id="rId18"/>
    <p:sldId id="280" r:id="rId19"/>
    <p:sldId id="281" r:id="rId20"/>
    <p:sldId id="282" r:id="rId21"/>
    <p:sldId id="284" r:id="rId22"/>
    <p:sldId id="28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511D-D3AE-43AB-AF51-6BA02BD5945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D938-5903-4B18-940D-DDF161C9C7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35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Himmel, Natur, Sonnenuntergang enthält.&#10;&#10;Automatisch generierte Beschreibung">
            <a:extLst>
              <a:ext uri="{FF2B5EF4-FFF2-40B4-BE49-F238E27FC236}">
                <a16:creationId xmlns:a16="http://schemas.microsoft.com/office/drawing/2014/main" id="{0DA6A944-ADD7-4896-954C-849AE1D23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1932E13-F2E8-44BD-B3FE-6C9FA3A2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05" y="4780222"/>
            <a:ext cx="10149338" cy="64222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40F6369-7000-4E49-8D6E-721D32C29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1555" y="5422449"/>
            <a:ext cx="10148888" cy="363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A0C3721-8C88-435B-B4C9-308E45A7C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7" y="2098322"/>
            <a:ext cx="3157734" cy="9022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D3731C2-059C-4A48-BFF7-D78EB5E61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6" r="-262"/>
          <a:stretch/>
        </p:blipFill>
        <p:spPr>
          <a:xfrm>
            <a:off x="0" y="0"/>
            <a:ext cx="3745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Natur, Nachthimmel enthält.&#10;&#10;Automatisch generierte Beschreibung">
            <a:extLst>
              <a:ext uri="{FF2B5EF4-FFF2-40B4-BE49-F238E27FC236}">
                <a16:creationId xmlns:a16="http://schemas.microsoft.com/office/drawing/2014/main" id="{F48A0CD1-1B52-44CC-9ACA-93E396797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1932E13-F2E8-44BD-B3FE-6C9FA3A2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05" y="1392971"/>
            <a:ext cx="10149338" cy="64222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40F6369-7000-4E49-8D6E-721D32C29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1555" y="2035198"/>
            <a:ext cx="10148888" cy="363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A0C3721-8C88-435B-B4C9-308E45A7C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7" y="5516690"/>
            <a:ext cx="3157734" cy="9022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7E07F9-BAF9-4BF7-B932-94F5719BC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7"/>
          <a:stretch/>
        </p:blipFill>
        <p:spPr>
          <a:xfrm>
            <a:off x="7892041" y="0"/>
            <a:ext cx="429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A1AF5D-13E0-4EEC-9E24-2909F1635FBD}"/>
              </a:ext>
            </a:extLst>
          </p:cNvPr>
          <p:cNvSpPr/>
          <p:nvPr userDrawn="1"/>
        </p:nvSpPr>
        <p:spPr>
          <a:xfrm>
            <a:off x="0" y="6408613"/>
            <a:ext cx="12192000" cy="2146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BCB93E-1CCB-4FA1-B2C1-353034058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19" y="2418533"/>
            <a:ext cx="10649754" cy="3282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6F152F-8BF2-4EF8-8E3B-0E7C65C22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8" y="6267273"/>
            <a:ext cx="1767653" cy="505044"/>
          </a:xfrm>
          <a:prstGeom prst="rect">
            <a:avLst/>
          </a:prstGeom>
        </p:spPr>
      </p:pic>
      <p:sp>
        <p:nvSpPr>
          <p:cNvPr id="9" name="Titel 15">
            <a:extLst>
              <a:ext uri="{FF2B5EF4-FFF2-40B4-BE49-F238E27FC236}">
                <a16:creationId xmlns:a16="http://schemas.microsoft.com/office/drawing/2014/main" id="{9C30BA62-8F93-44B2-B526-8CE8083A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9" y="771500"/>
            <a:ext cx="10649753" cy="49275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C31B8A94-C462-406D-8784-7D08C8EEB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768" y="1264257"/>
            <a:ext cx="10649303" cy="363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 descr="Ein Bild, das Text, Transport, Vektorgrafiken enthält.&#10;&#10;Automatisch generierte Beschreibung">
            <a:extLst>
              <a:ext uri="{FF2B5EF4-FFF2-40B4-BE49-F238E27FC236}">
                <a16:creationId xmlns:a16="http://schemas.microsoft.com/office/drawing/2014/main" id="{960233D7-3CEE-405C-84AA-CCEECB12B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75" y="-572494"/>
            <a:ext cx="3207557" cy="3354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4C779D-BF4C-408F-85BA-B442351053AE}"/>
              </a:ext>
            </a:extLst>
          </p:cNvPr>
          <p:cNvSpPr txBox="1"/>
          <p:nvPr userDrawn="1"/>
        </p:nvSpPr>
        <p:spPr>
          <a:xfrm>
            <a:off x="10996654" y="6377932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1AF7277-4E75-4554-978A-9B714041A2C1}" type="slidenum">
              <a:rPr lang="de-DE" sz="1200" b="1" smtClean="0">
                <a:solidFill>
                  <a:schemeClr val="bg1"/>
                </a:solidFill>
              </a:rPr>
              <a:t>‹Nr.›</a:t>
            </a:fld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mental-health-set-vector-background-collection-of-different-illustration-with-sad-and-happy-people-two-side-brain-doctor-add-together-puzzle-of-human-head-psychotherapy-connection-mind-concept/422792693?prev_url=detai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82C3FC1-8EC5-E090-6E5D-395BF437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Psychische Gesundheit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68D5FF-96E3-33A8-63BC-769ADD8D5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Herausforderungen in der Arbeitswelt</a:t>
            </a:r>
          </a:p>
        </p:txBody>
      </p:sp>
    </p:spTree>
    <p:extLst>
      <p:ext uri="{BB962C8B-B14F-4D97-AF65-F5344CB8AC3E}">
        <p14:creationId xmlns:p14="http://schemas.microsoft.com/office/powerpoint/2010/main" val="421309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254EAC-B410-2AB3-A611-6FC76D0CA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Arbeitsabläufe sind gut gestaltet, wenn z.B. </a:t>
            </a:r>
          </a:p>
          <a:p>
            <a:r>
              <a:rPr lang="de-DE" dirty="0"/>
              <a:t>die notwendigen Ressourcen zur Verfügung stehen.</a:t>
            </a:r>
          </a:p>
          <a:p>
            <a:r>
              <a:rPr lang="de-DE" dirty="0"/>
              <a:t>sie nachvollziehbar und bekannt sind. </a:t>
            </a:r>
          </a:p>
          <a:p>
            <a:r>
              <a:rPr lang="de-DE" dirty="0"/>
              <a:t>sie den aktuellen Erfordernissen angepasst und verbessert werden. </a:t>
            </a:r>
          </a:p>
          <a:p>
            <a:r>
              <a:rPr lang="de-DE" dirty="0"/>
              <a:t>der Umgang mit plötzlichen Ereignissen und Verzögerungen eingeplant wird. </a:t>
            </a:r>
          </a:p>
          <a:p>
            <a:r>
              <a:rPr lang="de-DE" dirty="0"/>
              <a:t>genügend Zeitpuffer bei Vorgabezeiten festgelegt sind.</a:t>
            </a:r>
          </a:p>
          <a:p>
            <a:r>
              <a:rPr lang="de-DE" dirty="0"/>
              <a:t>Möglichkeiten zu fachlichem Austausch und Zusammenarbeit vorhanden sind.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2CF57D-9631-0457-BD7E-1212DFF0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Arbeitsorganisation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80550B-30A8-88AC-F24F-383AB2246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Arbeitszeitlänge und -verteilung, Arbeitsgestaltung, Kooperation, Kommunikation…. </a:t>
            </a:r>
          </a:p>
        </p:txBody>
      </p:sp>
    </p:spTree>
    <p:extLst>
      <p:ext uri="{BB962C8B-B14F-4D97-AF65-F5344CB8AC3E}">
        <p14:creationId xmlns:p14="http://schemas.microsoft.com/office/powerpoint/2010/main" val="347967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C7F49E-C56E-BFB1-BDEA-A3C4DB7FA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Soziale Beziehungen bei der Arbeit sind gut gestaltet, wenn z.B.</a:t>
            </a:r>
          </a:p>
          <a:p>
            <a:r>
              <a:rPr lang="de-DE" dirty="0"/>
              <a:t>auf die Würde und Unversehrtheit aller Beschäftigten geachtet wird.</a:t>
            </a:r>
          </a:p>
          <a:p>
            <a:r>
              <a:rPr lang="de-DE" dirty="0"/>
              <a:t>hinreichende Möglichkeiten zu sozialem Austausch bestehen. </a:t>
            </a:r>
          </a:p>
          <a:p>
            <a:r>
              <a:rPr lang="de-DE" dirty="0"/>
              <a:t>Beschäftigte bei Bedarf durch das Team oder Vorgesetzte unterstützt werden. </a:t>
            </a:r>
          </a:p>
          <a:p>
            <a:r>
              <a:rPr lang="de-DE" dirty="0"/>
              <a:t>Beschäftigte regelmäßig Rückmeldung und Anerkennung erhalten. </a:t>
            </a:r>
          </a:p>
          <a:p>
            <a:r>
              <a:rPr lang="de-DE" dirty="0"/>
              <a:t>Regelungen zum Umgang mit Konflikten und Fehlern getroffen sind und umgesetzt werden (offene Fehlerkultur).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3BAF48-FAB5-6440-C054-A12D1A39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Beziehungen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D44C0F-6060-C65B-8486-07D23D5E0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Beziehungsaspekte, Konfliktkultur, soziale Unterstützung, Wertschätzung  … </a:t>
            </a:r>
          </a:p>
        </p:txBody>
      </p:sp>
    </p:spTree>
    <p:extLst>
      <p:ext uri="{BB962C8B-B14F-4D97-AF65-F5344CB8AC3E}">
        <p14:creationId xmlns:p14="http://schemas.microsoft.com/office/powerpoint/2010/main" val="24870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7BAF348-B23B-DEE5-67C0-563259C9A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Arbeitsumgebung ist gut gestaltet, wenn z.B. </a:t>
            </a:r>
          </a:p>
          <a:p>
            <a:r>
              <a:rPr lang="de-DE" dirty="0"/>
              <a:t>Lärm und störende Geräusche so gering wie möglich gehalten werden. </a:t>
            </a:r>
          </a:p>
          <a:p>
            <a:r>
              <a:rPr lang="de-DE" dirty="0"/>
              <a:t>die Bedingungen durch Klima, Beleuchtung und Luftqualität die Ausführung der Arbeitsaufgabe und die Leistungsfähigkeit optimal unterstützen. </a:t>
            </a:r>
          </a:p>
          <a:p>
            <a:r>
              <a:rPr lang="de-DE" dirty="0"/>
              <a:t>die Beschäftigten Einfluss auf Lärm, Klima und Beleuchtung haben. </a:t>
            </a:r>
          </a:p>
          <a:p>
            <a:r>
              <a:rPr lang="de-DE" dirty="0"/>
              <a:t>sicherer Umgang mit biologischen Stoffen und Gefahrstoffen gewährleistet ist. </a:t>
            </a:r>
          </a:p>
          <a:p>
            <a:r>
              <a:rPr lang="de-DE" dirty="0"/>
              <a:t>Arbeitsräume so bemessen sind, dass ausreichend Platz für die Ausführung aller Arbeitsaufgaben vorhanden ist.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E42320-D8C5-EFE4-D1DF-D3A6D94E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Arbeitsumgebung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3A92A4-C453-2F4A-A931-179C6B0C0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Lärm, Temperatur, Gefahrstoffe, Arbeitsschwere, Arbeitsplatzgestaltung, Eignung von Mitteln…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61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9A9841-3BBF-9462-F267-C6ECD500A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Arbeitsmittel z.B. sind gut gestaltet, wenn </a:t>
            </a:r>
          </a:p>
          <a:p>
            <a:r>
              <a:rPr lang="de-DE" dirty="0"/>
              <a:t>sie ergonomisch konstruiert sind. </a:t>
            </a:r>
          </a:p>
          <a:p>
            <a:r>
              <a:rPr lang="de-DE" dirty="0"/>
              <a:t>sie nützlich, bedienbar und wirksam eingesetzt werden können. </a:t>
            </a:r>
          </a:p>
          <a:p>
            <a:r>
              <a:rPr lang="de-DE" dirty="0"/>
              <a:t>sie auch unter ungünstigen Einsatzbedingungen (z. B. Zeitdruck) sicher eingesetzt werden können und Sicherheitsvorkehrungen wirksam bleiben. </a:t>
            </a:r>
          </a:p>
          <a:p>
            <a:r>
              <a:rPr lang="de-DE" dirty="0"/>
              <a:t>persönliche Schutzausrüstung sicher vor den Gefährdungen des Arbeitsplatzes schützt und den Benutzer nicht unnötig beeinträchtigt.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562AA9-66E7-881D-A928-E81C0FD7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Arbeitsmittel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0D5E82-3A8E-5A11-F872-C806A1D95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Ergonomie, Qualität und Quantität, Bedienbarkeit der Arbeitsmittel…..</a:t>
            </a:r>
          </a:p>
        </p:txBody>
      </p:sp>
    </p:spTree>
    <p:extLst>
      <p:ext uri="{BB962C8B-B14F-4D97-AF65-F5344CB8AC3E}">
        <p14:creationId xmlns:p14="http://schemas.microsoft.com/office/powerpoint/2010/main" val="246154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861A984-4728-51CD-E25A-326F2BC3A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Neue Arbeitsformen wirken sich positiv aus, wenn z.B. </a:t>
            </a:r>
          </a:p>
          <a:p>
            <a:r>
              <a:rPr lang="de-DE" dirty="0"/>
              <a:t>eine klare Abgrenzung zwischen Arbeit und Privatleben vorhanden ist.</a:t>
            </a:r>
          </a:p>
          <a:p>
            <a:r>
              <a:rPr lang="de-DE" dirty="0"/>
              <a:t>räumliche Mobilität in das Lebensmodell der Beschäftigten passt.</a:t>
            </a:r>
          </a:p>
          <a:p>
            <a:r>
              <a:rPr lang="de-DE" dirty="0"/>
              <a:t>die Flexibilitätserfordernisse der Beschäftigten ausgelebt werden können.</a:t>
            </a:r>
          </a:p>
          <a:p>
            <a:r>
              <a:rPr lang="de-DE" dirty="0"/>
              <a:t>atypische Beschäftigungsverhältnisse dazu dienen, um Familie und Beruf besser zu vereinbaren und nicht mit hohen Risiken verbunden sind.</a:t>
            </a:r>
          </a:p>
          <a:p>
            <a:r>
              <a:rPr lang="de-DE" dirty="0"/>
              <a:t>befristete Verträge automatisch in ein unbefristetes Arbeitsverhältnis übergehen.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15F4B1-0206-23E1-2896-4EFFC0E8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9" y="815212"/>
            <a:ext cx="10649753" cy="492757"/>
          </a:xfrm>
        </p:spPr>
        <p:txBody>
          <a:bodyPr/>
          <a:lstStyle/>
          <a:p>
            <a:r>
              <a:rPr lang="de-DE" dirty="0"/>
              <a:t>Neue Arbeitsformen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F9EEEE-EAB3-619D-6E12-1041D7629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Flexibilitätsanforderungen, formale Strukturen, Grenzen von Arbeitsverhältnissen, Kontinuität…</a:t>
            </a:r>
          </a:p>
        </p:txBody>
      </p:sp>
    </p:spTree>
    <p:extLst>
      <p:ext uri="{BB962C8B-B14F-4D97-AF65-F5344CB8AC3E}">
        <p14:creationId xmlns:p14="http://schemas.microsoft.com/office/powerpoint/2010/main" val="221284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1256AE-0EFF-2090-4E63-3FC177DD6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 auch bei körperlichen Erkrankungen gilt: Vieles lässt sich durch Prävention vermeiden. </a:t>
            </a:r>
          </a:p>
          <a:p>
            <a:r>
              <a:rPr lang="de-DE" dirty="0"/>
              <a:t>Der richtige Umgang mit Stress, </a:t>
            </a:r>
          </a:p>
          <a:p>
            <a:r>
              <a:rPr lang="de-DE" dirty="0"/>
              <a:t>die Aktivierung wichtiger persönlicher Ressourcen </a:t>
            </a:r>
          </a:p>
          <a:p>
            <a:r>
              <a:rPr lang="de-DE" dirty="0"/>
              <a:t>sowie gesundheitsförderliche Arbeitsbedingungen im Betrieb </a:t>
            </a:r>
          </a:p>
          <a:p>
            <a:pPr marL="0" indent="0">
              <a:buNone/>
            </a:pPr>
            <a:r>
              <a:rPr lang="de-DE" dirty="0"/>
              <a:t>helfen dabei, psychischen Störungen entgegenzuwirken.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AE4047-5165-71D3-B76A-B368692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Vorbeugen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6B0894-3C76-28AC-AE39-30542C142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 psychischen Erkrankungen schützen – durch eigene und betriebliche Maßnahmen</a:t>
            </a:r>
          </a:p>
        </p:txBody>
      </p:sp>
    </p:spTree>
    <p:extLst>
      <p:ext uri="{BB962C8B-B14F-4D97-AF65-F5344CB8AC3E}">
        <p14:creationId xmlns:p14="http://schemas.microsoft.com/office/powerpoint/2010/main" val="70951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C485BC7-9496-77D5-8457-49CE2211B1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Widerstandsfähigkeit steigern: </a:t>
            </a:r>
          </a:p>
          <a:p>
            <a:r>
              <a:rPr lang="de-DE" dirty="0"/>
              <a:t>sich selbst etwas Gutes tun </a:t>
            </a:r>
          </a:p>
          <a:p>
            <a:r>
              <a:rPr lang="de-DE" dirty="0"/>
              <a:t>ausreichender Schlaf und Ruhepausen</a:t>
            </a:r>
          </a:p>
          <a:p>
            <a:r>
              <a:rPr lang="de-DE" dirty="0"/>
              <a:t>regelmäßiges und gesundes Essen</a:t>
            </a:r>
          </a:p>
          <a:p>
            <a:r>
              <a:rPr lang="de-DE" dirty="0"/>
              <a:t>Sport und Bewegung</a:t>
            </a:r>
          </a:p>
          <a:p>
            <a:r>
              <a:rPr lang="de-DE" dirty="0"/>
              <a:t>soziale Kontakte pflegen</a:t>
            </a:r>
          </a:p>
          <a:p>
            <a:r>
              <a:rPr lang="de-DE" dirty="0"/>
              <a:t>Kraftquellen finden und nutzen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6169E2-8B63-F54C-203B-F12B380A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ich selbst tun?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0ABB24-6DE1-5A30-7E19-1C1CEFD05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Widerstandsfähigkeit erhöhen und Ressourcen verbessern</a:t>
            </a:r>
          </a:p>
        </p:txBody>
      </p:sp>
    </p:spTree>
    <p:extLst>
      <p:ext uri="{BB962C8B-B14F-4D97-AF65-F5344CB8AC3E}">
        <p14:creationId xmlns:p14="http://schemas.microsoft.com/office/powerpoint/2010/main" val="231311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6B4AA5-C44E-1CA1-EB50-D577047C3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Stress reduzieren</a:t>
            </a:r>
          </a:p>
          <a:p>
            <a:r>
              <a:rPr lang="de-DE" dirty="0"/>
              <a:t>Stressoren (z.B. Leistungs- und Zeitdruck) verändern – Aufgaben priorisieren und delegieren </a:t>
            </a:r>
          </a:p>
          <a:p>
            <a:r>
              <a:rPr lang="de-DE" dirty="0"/>
              <a:t>Stressverstärker (z.B. Selbstüberforderung, Perfektionismus, Kontrollstreben) verändern – Die innere Haltung prüfen, alternative Sichtweisen finden</a:t>
            </a:r>
          </a:p>
          <a:p>
            <a:r>
              <a:rPr lang="de-DE" dirty="0"/>
              <a:t> Stressreaktionen (z.B. Verspannungen, Nervosität, Grübeln, Mehrarbeit)  verändern - Entwicklung der eigenen Handlungsmöglichkeiten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002BB0-CDA3-38B7-7C50-5CDCD32E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ich selbst tun?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A7AC84-3BFC-EE3A-5AF9-A3C0AC828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Belastungen und Stress reduzieren</a:t>
            </a:r>
          </a:p>
        </p:txBody>
      </p:sp>
    </p:spTree>
    <p:extLst>
      <p:ext uri="{BB962C8B-B14F-4D97-AF65-F5344CB8AC3E}">
        <p14:creationId xmlns:p14="http://schemas.microsoft.com/office/powerpoint/2010/main" val="188517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E43C023-84D3-966A-F5DC-5825C19E4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Durchführung der psychischen Gefährdungsbeurteilung</a:t>
            </a:r>
          </a:p>
          <a:p>
            <a:r>
              <a:rPr lang="de-DE" dirty="0"/>
              <a:t>Betriebliches Eingliederungsmanagement (BEM)</a:t>
            </a:r>
          </a:p>
          <a:p>
            <a:r>
              <a:rPr lang="de-DE" dirty="0"/>
              <a:t>Betriebliches Gesundheitsmanagement (BGM)</a:t>
            </a:r>
          </a:p>
          <a:p>
            <a:pPr marL="0" indent="0">
              <a:buNone/>
            </a:pPr>
            <a:r>
              <a:rPr lang="de-DE" dirty="0"/>
              <a:t>Vor allem zur Vorbeugung psychischer Erkrankungen ist ein gut strukturiertes BGM unverzichtbar. Es umfasst alle Maßnahmen des Unternehmens zur Verbesserung von Gesundheit und Wohlbefinden am Arbeitsplatz. </a:t>
            </a:r>
          </a:p>
          <a:p>
            <a:pPr marL="0" indent="0">
              <a:buNone/>
            </a:pPr>
            <a:r>
              <a:rPr lang="de-DE" dirty="0"/>
              <a:t>Informieren Sie sich über die vielfältigen Angebote im Unternehmen!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831622-C6DD-8329-C5EC-E5767F8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muss, was kann das Unternehmen tun?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41CB5E-1C3B-50B5-E7DE-3F3A2D380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gesetzliche Verpflichtung und freiwillige Leistung</a:t>
            </a:r>
          </a:p>
        </p:txBody>
      </p:sp>
    </p:spTree>
    <p:extLst>
      <p:ext uri="{BB962C8B-B14F-4D97-AF65-F5344CB8AC3E}">
        <p14:creationId xmlns:p14="http://schemas.microsoft.com/office/powerpoint/2010/main" val="259182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AC8A81-BE76-F691-44E8-265819CEB6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Führungskräfte verteilen Arbeitsaufgaben und steuern Prozesse im Unternehmen. </a:t>
            </a:r>
          </a:p>
          <a:p>
            <a:pPr marL="0" indent="0">
              <a:buNone/>
            </a:pPr>
            <a:r>
              <a:rPr lang="de-DE" dirty="0"/>
              <a:t>Vor allem aber prägen sie durch ihren Führungsstil die Kultur und das Miteinander im Team. </a:t>
            </a:r>
          </a:p>
          <a:p>
            <a:pPr marL="0" indent="0">
              <a:buNone/>
            </a:pPr>
            <a:r>
              <a:rPr lang="de-DE" dirty="0"/>
              <a:t>Weit mehr Menschen werden durch ihre bzw. ihren Vorgesetzten krank als durch einen falsch eingestellten Bürostuhl.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3ECD04-30BF-B2B4-E93A-AF74BC60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Rückendeckung statt Rückenschule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4D361-7D5A-6CDF-8093-42E53F4DD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Rolle der Führungskräfte</a:t>
            </a:r>
          </a:p>
        </p:txBody>
      </p:sp>
    </p:spTree>
    <p:extLst>
      <p:ext uri="{BB962C8B-B14F-4D97-AF65-F5344CB8AC3E}">
        <p14:creationId xmlns:p14="http://schemas.microsoft.com/office/powerpoint/2010/main" val="3061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E65A0-E91C-482D-8A9B-90BB15E3D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Neben Erkrankungen des Muskel-Skelett- und des Atmungssystems haben vor allem psychischen Erkrankungen in den letzten Jahren kontinuierlich an Bedeutung gewonnen. </a:t>
            </a:r>
          </a:p>
          <a:p>
            <a:pPr marL="0" indent="0">
              <a:buNone/>
            </a:pPr>
            <a:r>
              <a:rPr lang="de-DE" dirty="0"/>
              <a:t>So ist das Arbeitsausfallvolumen aufgrund psychischer Diagnosen im vergangenen Jahrzehnt um knapp 70 Prozent gestiegen und mit aktuell knapp 19 Prozent aller AU-Tage die zweitwichtigste Ursache für Arbeitsunfähigkeit. </a:t>
            </a:r>
            <a:r>
              <a:rPr lang="de-DE" sz="1200" dirty="0"/>
              <a:t>(Statistik aus 2021 - BKK Gesundheitsreport, Homepage </a:t>
            </a:r>
            <a:r>
              <a:rPr lang="de-DE" sz="1200" dirty="0" err="1"/>
              <a:t>statistika</a:t>
            </a:r>
            <a:r>
              <a:rPr lang="de-DE" sz="1200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B46046-8E23-4610-B455-335FA92E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Psychische Erkrankungen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9CE6A7-C7D7-48CD-8479-2022A56F7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Platz zwei der Ursachen für krankheitsbedingte Fehltage</a:t>
            </a:r>
          </a:p>
        </p:txBody>
      </p:sp>
    </p:spTree>
    <p:extLst>
      <p:ext uri="{BB962C8B-B14F-4D97-AF65-F5344CB8AC3E}">
        <p14:creationId xmlns:p14="http://schemas.microsoft.com/office/powerpoint/2010/main" val="251506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50FD9F-E454-150A-6757-790B2AB28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19" y="1895302"/>
            <a:ext cx="10649754" cy="4073236"/>
          </a:xfrm>
        </p:spPr>
        <p:txBody>
          <a:bodyPr/>
          <a:lstStyle/>
          <a:p>
            <a:r>
              <a:rPr lang="de-DE" dirty="0"/>
              <a:t>Eine mitarbeiterorientierte Führungskraft fragt bei Konflikten nach der Lösung statt nach Schuldigen. </a:t>
            </a:r>
          </a:p>
          <a:p>
            <a:r>
              <a:rPr lang="de-DE" dirty="0"/>
              <a:t>Ein partnerschaftlicher Führungsstil, der auf Fairness, Unterstützung und Vertrauen basiert, ist besonders geeignet, um Stress zu reduzieren und damit psychischen Störungen vorzubeugen – anders als eine Führung, die auf starre Vorgaben und Kontrolle setzt.</a:t>
            </a:r>
          </a:p>
          <a:p>
            <a:r>
              <a:rPr lang="de-DE" dirty="0"/>
              <a:t>Ein respektvoller Umgang mit den Mitarbeitern, auch wenn man sich selbst in Stresssituationen befindet. </a:t>
            </a:r>
          </a:p>
          <a:p>
            <a:r>
              <a:rPr lang="de-DE" dirty="0"/>
              <a:t>Die eigenen Launen nicht an den Kollegen auslassen.</a:t>
            </a:r>
          </a:p>
          <a:p>
            <a:r>
              <a:rPr lang="de-DE" dirty="0"/>
              <a:t>Offene und vertrauensvolle Kommunikation am Arbeitsplatz.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8A1254-EAC8-3D2C-E464-9B981A2A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Mitarbeiterorientierte Führung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C0DD1E-9781-1C6E-6FD4-D996494FB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Stärkt die Ressourcen und vermeidet Belastungen für die einzelnen Teammitglieder</a:t>
            </a:r>
          </a:p>
        </p:txBody>
      </p:sp>
    </p:spTree>
    <p:extLst>
      <p:ext uri="{BB962C8B-B14F-4D97-AF65-F5344CB8AC3E}">
        <p14:creationId xmlns:p14="http://schemas.microsoft.com/office/powerpoint/2010/main" val="418725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1CCF6A3-FAEE-4962-6435-18D0D2713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19" y="1968760"/>
            <a:ext cx="10649754" cy="373232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Ansprechpersonen für Betroffene im Unternehmen können sein:</a:t>
            </a:r>
          </a:p>
          <a:p>
            <a:r>
              <a:rPr lang="de-DE" u="sng" dirty="0"/>
              <a:t>QM-Abteilung</a:t>
            </a:r>
            <a:r>
              <a:rPr lang="de-DE" dirty="0"/>
              <a:t>: Im Rahmen des Arbeitsschutzes erstellt die QM-Abteilung, in Zusammenarbeit mit der Fachkraft für Arbeitssicherheit und der Betriebsärztin, die Gefährdungsbeurteilungen.</a:t>
            </a:r>
          </a:p>
          <a:p>
            <a:r>
              <a:rPr lang="de-DE" u="sng" dirty="0"/>
              <a:t>Betriebsarzt/Betriebsärztin</a:t>
            </a:r>
            <a:r>
              <a:rPr lang="de-DE" dirty="0"/>
              <a:t>: Ärztliche Beratung und Untersuchung, Beratung bei der Gefährdungsbeurteilung und der Gestaltung/ Verbesserung von Arbeitsplätzen und Arbeitsumgebungen</a:t>
            </a:r>
          </a:p>
          <a:p>
            <a:r>
              <a:rPr lang="de-DE" u="sng" dirty="0"/>
              <a:t>Vorgesetzte</a:t>
            </a:r>
            <a:r>
              <a:rPr lang="de-DE" dirty="0"/>
              <a:t>: Als Vertrauensperson und Weisungsbefugte trägt die Führungskraft die Verantwortung für den Schutz der Gesundheit seiner Beschäftigten.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AEEF31-3996-5627-E258-FC25A222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im Unternehmen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BEAA2A-E7E8-52DE-22F1-FC02C00D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Wer kann weiterhelfen, wenn die persönliche Belastungsgrenze erreicht wurde?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39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DBD9BE-4B35-4259-E2D0-100CE3F08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“Es gibt tausend Krankheiten, aber nur eine Gesundheit“ </a:t>
            </a:r>
            <a:r>
              <a:rPr lang="de-DE" sz="1200" dirty="0"/>
              <a:t>(Ludwig Börne)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2EBD4F-1573-084D-20E7-8552B4ED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haben jetzt erfahren, dass…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0071E5-86CA-E061-8E77-4DDCD3A97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viele Faktoren in der Arbeitswelt die psychische Gesundheit beeinflussen können.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B88269-3111-F004-7A19-46691E8A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41" y="3294808"/>
            <a:ext cx="6833118" cy="27916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56306D6-F9FD-5A47-4D43-184A1A33D098}"/>
              </a:ext>
            </a:extLst>
          </p:cNvPr>
          <p:cNvSpPr txBox="1"/>
          <p:nvPr/>
        </p:nvSpPr>
        <p:spPr>
          <a:xfrm>
            <a:off x="93306" y="5579747"/>
            <a:ext cx="220202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>
                <a:hlinkClick r:id="rId3"/>
              </a:rPr>
              <a:t>Hyperlink zum 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99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522B56-A050-BF96-A025-0C397337B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Gesellschaftlich und persönlich gerät der Wert der psychischen Gesundheit zunehmend in den Fokus.</a:t>
            </a:r>
          </a:p>
          <a:p>
            <a:pPr marL="0" indent="0">
              <a:buNone/>
            </a:pPr>
            <a:r>
              <a:rPr lang="de-DE" dirty="0"/>
              <a:t>Psychische Erkrankungen und Fehlbeanspruchungen sind in der Arbeitswelt kein Tabuthema mehr. </a:t>
            </a:r>
          </a:p>
          <a:p>
            <a:pPr marL="0" indent="0">
              <a:buNone/>
            </a:pPr>
            <a:r>
              <a:rPr lang="de-DE" dirty="0"/>
              <a:t>Ärzte und Ärztinnen treten dieser Thematik aufgeschlossener gegenüber und diagnostizieren Symptome wie z.B. die eines Burn-outs oder Depressionen häufiger als noch vor vielen Jahren.</a:t>
            </a:r>
          </a:p>
          <a:p>
            <a:pPr marL="0" indent="0">
              <a:buNone/>
            </a:pPr>
            <a:r>
              <a:rPr lang="de-DE" dirty="0"/>
              <a:t>Dieser Perspektivwechsel öffnet Potenziale für die betriebliche Prävention.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1C10-7EF9-7831-C5F9-4BD58F65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auf den Wert psychischer Gesundheit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08BB7E-40BB-1404-9847-E6FC93D78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Eine grundlegende Voraussetzung für Motivation und Leistungsfähigkeit im Beruf.</a:t>
            </a:r>
          </a:p>
        </p:txBody>
      </p:sp>
    </p:spTree>
    <p:extLst>
      <p:ext uri="{BB962C8B-B14F-4D97-AF65-F5344CB8AC3E}">
        <p14:creationId xmlns:p14="http://schemas.microsoft.com/office/powerpoint/2010/main" val="373502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A07D76-149F-5ED6-06DE-C69A55885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19" y="2239347"/>
            <a:ext cx="10649754" cy="3461738"/>
          </a:xfrm>
        </p:spPr>
        <p:txBody>
          <a:bodyPr/>
          <a:lstStyle/>
          <a:p>
            <a:r>
              <a:rPr lang="de-DE" dirty="0"/>
              <a:t>Ständige Unterbrechungen und Störungen, hohe Arbeitsdichte, hoher Zeit- und Leistungsdruck. </a:t>
            </a:r>
          </a:p>
          <a:p>
            <a:r>
              <a:rPr lang="de-DE" dirty="0"/>
              <a:t>Zu den eigentlichen qualifizierten Tätigkeiten kommen immer mehr tätigkeitsfremde Aufgaben.</a:t>
            </a:r>
          </a:p>
          <a:p>
            <a:r>
              <a:rPr lang="de-DE" dirty="0"/>
              <a:t>Stetige Konfrontation mit sozialer und psychischer Not, Krankheit und Tod. </a:t>
            </a:r>
          </a:p>
          <a:p>
            <a:r>
              <a:rPr lang="de-DE" dirty="0"/>
              <a:t>Schlafstörungen, emotionale Erschöpfungszustände und Depressionen - überlastet, überfordert, ausgebrannt. So mancher qualifizierte, engagierte Beschäftigte gibt seinen Beruf frühzeitig auf.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7DEB87-3891-B145-86E1-185E7C40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Ihre Realität aus?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BF3429-9F8B-BB56-BAF5-67F841FBC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Arbeit im Gesundheitsdienst kann körperlich und psychisch sehr belastend sein.</a:t>
            </a:r>
          </a:p>
        </p:txBody>
      </p:sp>
    </p:spTree>
    <p:extLst>
      <p:ext uri="{BB962C8B-B14F-4D97-AF65-F5344CB8AC3E}">
        <p14:creationId xmlns:p14="http://schemas.microsoft.com/office/powerpoint/2010/main" val="330582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15E14F-74CC-2744-BECD-E232F23B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Herausfordernde Situationen stellen nicht grundsätzlich eine Gesundheitsgefährdung dar. </a:t>
            </a:r>
          </a:p>
          <a:p>
            <a:r>
              <a:rPr lang="de-DE" dirty="0"/>
              <a:t>Vielmehr ist die Bewältigung eine wichtige Voraussetzung für persönliche und professionelle Weiterentwicklung, für Motivation und innere Stärke.</a:t>
            </a:r>
          </a:p>
          <a:p>
            <a:r>
              <a:rPr lang="de-DE" dirty="0"/>
              <a:t>Neben fachlichen Qualifikationen spielen Schlüsselqualifikationen im Berufsalltag eine immer größere Rolle. Fähigkeiten wie Eigeninitiative, Flexibilität, Teamgeist oder Kommunikation sind wichtige „Schlüssel“, um komplexe Arbeitsanforderungen erfolgreich  zu bewältigen.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DEF9A2-2276-119D-417E-0926AF5A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= Gesundheitsgefährdung?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F7573-8BD9-A500-3EC8-D574FC6CE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 gewisses Maß an Belastungen gehören natürlicherweise zur Arbeitswelt dazu.</a:t>
            </a:r>
          </a:p>
        </p:txBody>
      </p:sp>
    </p:spTree>
    <p:extLst>
      <p:ext uri="{BB962C8B-B14F-4D97-AF65-F5344CB8AC3E}">
        <p14:creationId xmlns:p14="http://schemas.microsoft.com/office/powerpoint/2010/main" val="311965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CCBABC-6280-2B20-4611-9207FE4E7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Gesunde und attraktive Arbeitsbedingungen sind heute maßgebliche Erfolgsfaktoren, um… </a:t>
            </a:r>
          </a:p>
          <a:p>
            <a:r>
              <a:rPr lang="de-DE" dirty="0"/>
              <a:t>erfahrene Mitarbeiterinnen und Mitarbeiter an das Unternehmen zu binden,</a:t>
            </a:r>
          </a:p>
          <a:p>
            <a:r>
              <a:rPr lang="de-DE" dirty="0"/>
              <a:t>ihre Leistungsfähigkeit das ganze Berufsleben lang zu erhalten,</a:t>
            </a:r>
          </a:p>
          <a:p>
            <a:r>
              <a:rPr lang="de-DE" dirty="0"/>
              <a:t>neue Kräfte auf dem Arbeitsmarkt zu gewinnen.</a:t>
            </a:r>
          </a:p>
          <a:p>
            <a:pPr marL="0" indent="0">
              <a:buNone/>
            </a:pPr>
            <a:r>
              <a:rPr lang="de-DE" dirty="0"/>
              <a:t>Handlungsfelder entstehen, wenn Risiken und Ressourcen im eigenen Unternehmen sichtbar werden, z.B. durch Mitarbeiterbefragungen und Gefährdungsbeurteilungen.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388171-ECA8-5789-9CF4-CB217A8D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Ressourcen nutzen und entwickeln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53F893-27F5-AD10-364A-92319D01B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Zur Unterstützung der Leitungsfähigkeit, Motivation und Resilienz</a:t>
            </a:r>
          </a:p>
        </p:txBody>
      </p:sp>
    </p:spTree>
    <p:extLst>
      <p:ext uri="{BB962C8B-B14F-4D97-AF65-F5344CB8AC3E}">
        <p14:creationId xmlns:p14="http://schemas.microsoft.com/office/powerpoint/2010/main" val="40291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11D578-84B5-A321-E016-612B1AA86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Psychische Belastung bei der Arbeit umfasst eine Vielzahl unterschiedlicher psychisch bedeutsamer Arbeitsanforderungen und –</a:t>
            </a:r>
            <a:r>
              <a:rPr lang="de-DE" dirty="0" err="1"/>
              <a:t>bedingungen</a:t>
            </a:r>
            <a:r>
              <a:rPr lang="de-DE" dirty="0"/>
              <a:t>, z.B.:</a:t>
            </a:r>
          </a:p>
          <a:p>
            <a:r>
              <a:rPr lang="de-DE" dirty="0"/>
              <a:t>Anforderungen an die Arbeitsintensität </a:t>
            </a:r>
          </a:p>
          <a:p>
            <a:r>
              <a:rPr lang="de-DE" dirty="0"/>
              <a:t>die soziale Unterstützung am Arbeitsplatz </a:t>
            </a:r>
          </a:p>
          <a:p>
            <a:r>
              <a:rPr lang="de-DE" dirty="0"/>
              <a:t>die Dauer, Lage und Verteilung der Arbeitszeit. </a:t>
            </a:r>
          </a:p>
          <a:p>
            <a:pPr marL="0" indent="0">
              <a:buNone/>
            </a:pPr>
            <a:r>
              <a:rPr lang="de-DE" dirty="0"/>
              <a:t>Eine Arbeit ohne psychische Belastung ist genauso wenig denkbar und wünschenswert wie eine Arbeit ohne jede körperliche Belastung. Psychische Belastung ist daher zunächst wertneutral zu verstehen.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7D7943-81A7-11D0-2A30-5DBA09E2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Psychische Belastung bei der Arbeit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074418-0C73-1C72-B578-C06E76507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Sie kann anregend und aktivierend wirken oder zu Ermüdung und Stress führen.</a:t>
            </a:r>
          </a:p>
        </p:txBody>
      </p:sp>
    </p:spTree>
    <p:extLst>
      <p:ext uri="{BB962C8B-B14F-4D97-AF65-F5344CB8AC3E}">
        <p14:creationId xmlns:p14="http://schemas.microsoft.com/office/powerpoint/2010/main" val="102331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3D5D2D-8F9F-68C9-D47A-DE6BB5BC2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Psychische Belastung – die Handlungsfelder in der Übersicht:</a:t>
            </a:r>
          </a:p>
          <a:p>
            <a:r>
              <a:rPr lang="de-DE" dirty="0"/>
              <a:t>Arbeitsinhalt und Arbeitsaufgabe</a:t>
            </a:r>
          </a:p>
          <a:p>
            <a:r>
              <a:rPr lang="de-DE" dirty="0"/>
              <a:t>Arbeitsorganisation</a:t>
            </a:r>
          </a:p>
          <a:p>
            <a:r>
              <a:rPr lang="de-DE" dirty="0"/>
              <a:t>Soziale Beziehungen</a:t>
            </a:r>
          </a:p>
          <a:p>
            <a:r>
              <a:rPr lang="de-DE" dirty="0"/>
              <a:t>Arbeitsumgebung/ Arbeitsmittel</a:t>
            </a:r>
          </a:p>
          <a:p>
            <a:r>
              <a:rPr lang="de-DE" dirty="0"/>
              <a:t>Neue Arbeitsformen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C967FF-A36C-EB0D-4CF6-1DB69331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Psychische Belastung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50BEA8-8E98-17D5-6BB9-4D787E778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möglichen Handlungsfelder</a:t>
            </a:r>
          </a:p>
        </p:txBody>
      </p:sp>
    </p:spTree>
    <p:extLst>
      <p:ext uri="{BB962C8B-B14F-4D97-AF65-F5344CB8AC3E}">
        <p14:creationId xmlns:p14="http://schemas.microsoft.com/office/powerpoint/2010/main" val="227744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7DD2BC-48DE-9D31-6AD0-D5DCD77A3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Arbeitsaufgaben sind z.B. gut gestaltet, wenn</a:t>
            </a:r>
          </a:p>
          <a:p>
            <a:r>
              <a:rPr lang="de-DE" dirty="0"/>
              <a:t>mehrere Aspekte einer Aufgabe berücksichtigt werden, z. B.  vorbereitende, ausführende oder kontrollierende Tätigkeiten.</a:t>
            </a:r>
          </a:p>
          <a:p>
            <a:r>
              <a:rPr lang="de-DE" dirty="0"/>
              <a:t>diese als bedeutsamer Beitrag erkannt und verstanden werden. </a:t>
            </a:r>
          </a:p>
          <a:p>
            <a:r>
              <a:rPr lang="de-DE" dirty="0"/>
              <a:t>ein angemessener Grad an Handlungs- und Entscheidungsspielraum hinsichtlich Tempo, Vorgehensweise und Priorität ermöglicht wird. </a:t>
            </a:r>
          </a:p>
          <a:p>
            <a:r>
              <a:rPr lang="de-DE" dirty="0"/>
              <a:t>diese </a:t>
            </a:r>
            <a:r>
              <a:rPr lang="de-DE"/>
              <a:t>der Qualifikation entgegenkommt, </a:t>
            </a:r>
            <a:r>
              <a:rPr lang="de-DE" dirty="0"/>
              <a:t>viele Handlungsbereiche anspricht und Möglichkeiten zur Weiterentwicklung bietet.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60F3BF-E107-BC18-4FB9-3B34EB69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Arbeitsinhalt/Arbeitsaufgabe 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E0259B-A362-ACAC-A86A-AB6549994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Vollständigkeit, Handlungsspielraum, Variabilität, Informationsmenge, Verantwortung….</a:t>
            </a:r>
          </a:p>
        </p:txBody>
      </p:sp>
    </p:spTree>
    <p:extLst>
      <p:ext uri="{BB962C8B-B14F-4D97-AF65-F5344CB8AC3E}">
        <p14:creationId xmlns:p14="http://schemas.microsoft.com/office/powerpoint/2010/main" val="91491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B86224E-AFC9-4A4F-9F97-8E39510F750E}" vid="{8152921F-14FB-4D3C-9B0B-43264A873B4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United Therapy 2022</Template>
  <TotalTime>0</TotalTime>
  <Words>1457</Words>
  <Application>Microsoft Office PowerPoint</Application>
  <PresentationFormat>Breitbild</PresentationFormat>
  <Paragraphs>145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Franklin Gothic Medium</vt:lpstr>
      <vt:lpstr>Office</vt:lpstr>
      <vt:lpstr>Psychische Gesundheit</vt:lpstr>
      <vt:lpstr>Psychische Erkrankungen</vt:lpstr>
      <vt:lpstr>Fokus auf den Wert psychischer Gesundheit</vt:lpstr>
      <vt:lpstr>Wie Ihre Realität aus?</vt:lpstr>
      <vt:lpstr>Herausforderungen = Gesundheitsgefährdung?</vt:lpstr>
      <vt:lpstr>Ressourcen nutzen und entwickeln</vt:lpstr>
      <vt:lpstr>Psychische Belastung bei der Arbeit</vt:lpstr>
      <vt:lpstr>Psychische Belastung</vt:lpstr>
      <vt:lpstr>Arbeitsinhalt/Arbeitsaufgabe  </vt:lpstr>
      <vt:lpstr>Arbeitsorganisation</vt:lpstr>
      <vt:lpstr>Soziale Beziehungen </vt:lpstr>
      <vt:lpstr>Arbeitsumgebung </vt:lpstr>
      <vt:lpstr>Arbeitsmittel </vt:lpstr>
      <vt:lpstr>Neue Arbeitsformen </vt:lpstr>
      <vt:lpstr>Vorbeugen</vt:lpstr>
      <vt:lpstr>Was kann ich selbst tun?</vt:lpstr>
      <vt:lpstr>Was kann ich selbst tun?</vt:lpstr>
      <vt:lpstr>Was muss, was kann das Unternehmen tun?</vt:lpstr>
      <vt:lpstr>Rückendeckung statt Rückenschule</vt:lpstr>
      <vt:lpstr>Mitarbeiterorientierte Führung </vt:lpstr>
      <vt:lpstr>Ansprechpartner im Unternehmen</vt:lpstr>
      <vt:lpstr>Sie haben jetzt erfahren, dass…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Ramthun-Di Fabio, Gabi</dc:creator>
  <cp:lastModifiedBy>Ramthun-Di Fabio, Gabi</cp:lastModifiedBy>
  <cp:revision>9</cp:revision>
  <dcterms:created xsi:type="dcterms:W3CDTF">2023-02-21T08:34:38Z</dcterms:created>
  <dcterms:modified xsi:type="dcterms:W3CDTF">2023-03-01T09:34:12Z</dcterms:modified>
</cp:coreProperties>
</file>